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65" r:id="rId3"/>
    <p:sldId id="266" r:id="rId4"/>
    <p:sldId id="257" r:id="rId5"/>
    <p:sldId id="258" r:id="rId6"/>
    <p:sldId id="259" r:id="rId7"/>
    <p:sldId id="267" r:id="rId8"/>
    <p:sldId id="261" r:id="rId9"/>
    <p:sldId id="268" r:id="rId10"/>
    <p:sldId id="270" r:id="rId11"/>
    <p:sldId id="273" r:id="rId12"/>
    <p:sldId id="272" r:id="rId13"/>
    <p:sldId id="274" r:id="rId14"/>
    <p:sldId id="275" r:id="rId15"/>
    <p:sldId id="280" r:id="rId16"/>
    <p:sldId id="281" r:id="rId17"/>
    <p:sldId id="276" r:id="rId18"/>
    <p:sldId id="277" r:id="rId19"/>
    <p:sldId id="269" r:id="rId20"/>
    <p:sldId id="278" r:id="rId21"/>
    <p:sldId id="279" r:id="rId22"/>
    <p:sldId id="284" r:id="rId23"/>
    <p:sldId id="285" r:id="rId24"/>
    <p:sldId id="286" r:id="rId25"/>
    <p:sldId id="287" r:id="rId26"/>
    <p:sldId id="288" r:id="rId27"/>
    <p:sldId id="282" r:id="rId28"/>
    <p:sldId id="289" r:id="rId29"/>
    <p:sldId id="290" r:id="rId30"/>
    <p:sldId id="271" r:id="rId31"/>
    <p:sldId id="263" r:id="rId32"/>
    <p:sldId id="264" r:id="rId33"/>
  </p:sldIdLst>
  <p:sldSz cx="18288000" cy="10287000"/>
  <p:notesSz cx="10287000" cy="18288000"/>
  <p:embeddedFontLst>
    <p:embeddedFont>
      <p:font typeface="Maven Pro Black" panose="020B0604020202020204" charset="0"/>
      <p:bold r:id="rId35"/>
    </p:embeddedFont>
    <p:embeddedFont>
      <p:font typeface="Maven Pro Bold" panose="020B0604020202020204" charset="0"/>
      <p:bold r:id="rId36"/>
      <p:italic r:id="rId37"/>
      <p:boldItalic r:id="rId38"/>
    </p:embeddedFont>
    <p:embeddedFont>
      <p:font typeface="Maven Pro Medium" panose="020B0604020202020204" charset="0"/>
      <p:regular r:id="rId39"/>
    </p:embeddedFont>
    <p:embeddedFont>
      <p:font typeface="Maven Pro Regular" panose="020B0604020202020204" charset="0"/>
      <p:regular r:id="rId40"/>
      <p:bold r:id="rId41"/>
      <p:italic r:id="rId42"/>
    </p:embeddedFont>
    <p:embeddedFont>
      <p:font typeface="Maven Pro SemiBold" panose="020B0604020202020204" charset="0"/>
      <p:regular r:id="rId43"/>
      <p:bold r:id="rId44"/>
    </p:embeddedFont>
    <p:embeddedFont>
      <p:font typeface="Open Sans" panose="020B0606030504020204" pitchFamily="34" charset="0"/>
      <p:regular r:id="rId45"/>
      <p:bold r:id="rId46"/>
      <p:italic r:id="rId47"/>
    </p:embeddedFont>
    <p:embeddedFont>
      <p:font typeface="Open Sans Semibold" panose="020B0706030804020204" pitchFamily="34" charset="0"/>
      <p:bold r:id="rId48"/>
      <p:boldItalic r:id="rId49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EFF"/>
    <a:srgbClr val="364459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7"/>
    <p:restoredTop sz="86441" autoAdjust="0"/>
  </p:normalViewPr>
  <p:slideViewPr>
    <p:cSldViewPr snapToGrid="0" snapToObjects="1">
      <p:cViewPr varScale="1">
        <p:scale>
          <a:sx n="64" d="100"/>
          <a:sy n="64" d="100"/>
        </p:scale>
        <p:origin x="10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226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B21AD-69B1-99F3-4300-AFC63CE30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3D7DF2-B77C-3F7D-4336-E94CA737E8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0C977B-9B4D-1916-6A6F-A535BF629C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20DF5-8DB5-6C6C-04F5-C215A6202E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26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1FD91-4155-8D32-C1EE-AF445975D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04A500-6B73-9A6B-F3AC-4D3049E087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AE33AD-312B-F917-6584-EF52682640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718F4-880F-00CA-3302-26B087D4F9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676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31C35-6D72-BB49-554B-9DC042ADB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1E78D6-1E0A-D453-588B-A048402409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0F4741-EB70-94DA-AFE0-5492D9E0BB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B7FB2-378B-C80B-60A6-E6AA841C83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94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FCCF0-3DC5-BE90-E58F-4B90AA3A0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E189EA-B9B7-BCD5-F66C-88E72E540E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0458BD-6025-CCE6-C6F9-96DA2A5F0D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63821-D695-7D08-A549-97CA2D4F13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31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42E67-651E-ACFE-EEB5-414326F6B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ED62F5-C5E1-622C-9806-3D65E53A2C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ECEB2D-7F5C-9894-4893-B77551CA77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DE57FE-0337-DD6D-4301-592917B95C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119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B18D0-0E2C-0AEB-F769-EE19F2A83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B79EBC-4162-A8E2-EF7F-B22E9C54BB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F30754-09F8-D7F3-4CD0-85F77773AC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1CA9A-B6EB-EFA0-831A-4EF2F86DD7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397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22AC6-CBA2-C2D0-BE87-D1BB39F6B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B08ED6-A364-6292-4FDB-A42AAABB23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FED0D1-DF9D-1277-31B4-97C87364AD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8A523-A095-0E00-CA05-A96D4BC4F6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8528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39020-E823-DF7A-A9CC-95240FA04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0EE8E8-B39B-7D01-0852-7350688018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02FFC8-541F-0D96-9910-4C815AD61C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994C1D-3DC7-35FC-F21A-BE66BD7F9B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8341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F2580-E3DE-2B6D-A1A2-443370273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17EEBE-1214-992F-24C8-53D8632F88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EE6C37-C0A4-6EF0-5287-18D5DC35D9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B0B2A-1C16-1D0B-E32A-5E28DEB337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504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F0B9B-0AA3-171E-8179-E8C89B666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ACDCAA-91BF-9A56-FBA9-2FEA956774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8FDE8E-F46C-CA63-0603-ADB0D1D794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46388-2D8B-CED8-07A3-133CACE413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10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B8384-F36C-B159-1183-FEDBE4560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CE2730-DF9E-4DEA-1B19-196CDE2330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4812AC-1664-9AE2-9359-F34549030B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4938B-988C-352B-3FB1-EA2B792FAC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154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BEE9F-9328-B856-62B5-F5006B4D6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09EB5F-A6ED-4B3A-7786-436B66814F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AB6115-3974-C2E5-9DE2-29799639FD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2EDDEC-9458-77F0-2A90-9B4AD64EC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325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06799-94CD-A26E-189B-2A6CDEF3B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B9003C-C877-EBC4-80E0-04816F8197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BD18B2-08B5-76A8-AC09-879D5251ED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68778-F831-6508-DF68-31A1651EA0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642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FD694-D19C-7700-1E15-B58B82FBC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930C52-5737-5186-D7D4-63C4A05096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D1C3FD-C604-B7EB-7C82-8CCE34E2AB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28E25-EC95-F686-9EB4-5DBEE430BC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4949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35514-41A7-A5DC-E583-0661D7429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691F26-03D0-A1EC-69B7-17C6E9B093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33717E-5405-E813-2401-18E70DBCAB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D02CB-B6D6-65DC-213B-4BC37B5161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043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FED7E-16BC-E7A1-9C3E-6D54B98E8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C89F5D-62F5-F7AD-A3B7-093D7D7F6D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44DFCA-F3D2-9A59-B0B1-C847A85872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53B8-F40A-64FA-585E-57561F5E84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023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E2974-A21C-9DDE-4EA7-8649129FC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B42D99-72FA-0B6A-889E-D8F157CB9E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C64334-2BF1-5C41-A73C-9694AA9BC3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622AA-CAA0-6F66-ECF9-70962EEEBC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874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24B95-E7DC-8901-AEEA-02A167AAB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3A1E77-8BBF-4DCA-17C1-DE80B75AB9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D6CE7B-DAF9-6BE1-4B4C-0A143EA31E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D9081-F149-69AC-9588-427E98B8AD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41262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3C5E1-7181-0D69-3060-8E53136FE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A396D8-6469-5ED5-B2CC-00D66967BD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BFD82F-1D45-9EAA-6658-4C3ED17032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2B0645-D3EF-BB40-DA26-32225B5FF4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446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8CE74-D5B2-1A97-813C-A6F17BD0A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44AAA2-8926-BA36-BF18-DD5EB76EC7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BFD22B-EBF5-6740-7020-E8EA6FDBD4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C4994-A02D-3DF6-35AA-68ABDC1CA8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3184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5F99F-2879-C8FE-DBED-BD9449F4E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B9684C-4113-8D77-3588-47D86C6FA0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DDB64C-0300-D9BC-2707-F8750FD0A6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701EC-E66D-C5D7-5CD6-8CB7130D5E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140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47DF5-EEC6-8AFF-FD15-05530468B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0D0054-6086-39E0-59A1-E4AA06B8FE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90FA23-5761-BC83-E1DA-C33E8A407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DC6027-C6B3-A03F-F054-FE35307F5D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89340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14C60-0207-7600-7B75-735161D28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57F733-DBF0-6F52-A9AE-E180C0006C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316AE8-A69C-C2EF-CD7F-325F1C1E81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A01FC-CA6E-9B95-C051-897275DDD1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513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7A6F4-896C-9851-E25F-F39AAB79C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3D51BA-093A-6327-C32E-5A80BF0220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190A04-9CB6-54BC-0E69-268A951FB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FC8F5-B5A0-E2F9-AFAC-4D22483BBC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423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B5AE2-CCD1-CD88-076B-16147526D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FBF05C-02BF-E11D-9A27-6019C14BDD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079EFE-0D62-4A87-4881-68E3CA9F00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1D763-4907-4FA2-DF82-C24068EF07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6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8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gif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7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7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8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svg"/><Relationship Id="rId3" Type="http://schemas.openxmlformats.org/officeDocument/2006/relationships/image" Target="../media/image9.png"/><Relationship Id="rId7" Type="http://schemas.openxmlformats.org/officeDocument/2006/relationships/image" Target="../media/image59.svg"/><Relationship Id="rId12" Type="http://schemas.openxmlformats.org/officeDocument/2006/relationships/image" Target="../media/image64.png"/><Relationship Id="rId17" Type="http://schemas.openxmlformats.org/officeDocument/2006/relationships/image" Target="../media/image69.sv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svg"/><Relationship Id="rId5" Type="http://schemas.openxmlformats.org/officeDocument/2006/relationships/image" Target="../media/image11.png"/><Relationship Id="rId15" Type="http://schemas.openxmlformats.org/officeDocument/2006/relationships/image" Target="../media/image67.svg"/><Relationship Id="rId10" Type="http://schemas.openxmlformats.org/officeDocument/2006/relationships/image" Target="../media/image62.png"/><Relationship Id="rId4" Type="http://schemas.openxmlformats.org/officeDocument/2006/relationships/image" Target="../media/image10.svg"/><Relationship Id="rId9" Type="http://schemas.openxmlformats.org/officeDocument/2006/relationships/image" Target="../media/image61.svg"/><Relationship Id="rId1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7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Relationship Id="rId9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13" Type="http://schemas.openxmlformats.org/officeDocument/2006/relationships/image" Target="../media/image11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79.sv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32.xml"/><Relationship Id="rId16" Type="http://schemas.openxmlformats.org/officeDocument/2006/relationships/hyperlink" Target="mailto:lucas@massena.com.br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svg"/><Relationship Id="rId11" Type="http://schemas.openxmlformats.org/officeDocument/2006/relationships/image" Target="../media/image78.png"/><Relationship Id="rId5" Type="http://schemas.openxmlformats.org/officeDocument/2006/relationships/image" Target="../media/image74.png"/><Relationship Id="rId15" Type="http://schemas.openxmlformats.org/officeDocument/2006/relationships/image" Target="../media/image80.png"/><Relationship Id="rId10" Type="http://schemas.openxmlformats.org/officeDocument/2006/relationships/image" Target="../media/image8.svg"/><Relationship Id="rId4" Type="http://schemas.openxmlformats.org/officeDocument/2006/relationships/image" Target="../media/image73.svg"/><Relationship Id="rId9" Type="http://schemas.openxmlformats.org/officeDocument/2006/relationships/image" Target="../media/image7.png"/><Relationship Id="rId1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8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8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27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ayer_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55548" y="0"/>
            <a:ext cx="9332452" cy="10287000"/>
          </a:xfrm>
          <a:prstGeom prst="rect">
            <a:avLst/>
          </a:prstGeom>
        </p:spPr>
      </p:pic>
      <p:pic>
        <p:nvPicPr>
          <p:cNvPr id="3" name="Group 3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429625" y="428625"/>
            <a:ext cx="9858375" cy="9858375"/>
          </a:xfrm>
          <a:prstGeom prst="rect">
            <a:avLst/>
          </a:prstGeom>
        </p:spPr>
      </p:pic>
      <p:pic>
        <p:nvPicPr>
          <p:cNvPr id="4" name="Clip path group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57300" y="1543050"/>
            <a:ext cx="3438525" cy="647700"/>
          </a:xfrm>
          <a:prstGeom prst="rect">
            <a:avLst/>
          </a:prstGeom>
        </p:spPr>
      </p:pic>
      <p:pic>
        <p:nvPicPr>
          <p:cNvPr id="5" name="Frame 1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248275" y="1543050"/>
            <a:ext cx="1933575" cy="647700"/>
          </a:xfrm>
          <a:prstGeom prst="rect">
            <a:avLst/>
          </a:prstGeom>
        </p:spPr>
      </p:pic>
      <p:sp>
        <p:nvSpPr>
          <p:cNvPr id="6" name="Tecnologia com propsito pessoas em movimento"/>
          <p:cNvSpPr/>
          <p:nvPr/>
        </p:nvSpPr>
        <p:spPr>
          <a:xfrm>
            <a:off x="1257300" y="3524250"/>
            <a:ext cx="8763000" cy="3457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7565" b="1" dirty="0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Event Driven </a:t>
            </a:r>
            <a:r>
              <a:rPr lang="en-US" sz="7565" b="1" dirty="0">
                <a:solidFill>
                  <a:srgbClr val="364459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da forma </a:t>
            </a:r>
            <a:r>
              <a:rPr lang="en-US" sz="7565" b="1" dirty="0" err="1">
                <a:solidFill>
                  <a:srgbClr val="364459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correta</a:t>
            </a:r>
            <a:r>
              <a:rPr lang="en-US" sz="7565" b="1" dirty="0">
                <a:solidFill>
                  <a:srgbClr val="364459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 com </a:t>
            </a:r>
            <a:r>
              <a:rPr lang="en-US" sz="6000" b="1" dirty="0">
                <a:solidFill>
                  <a:srgbClr val="364459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Service Bus &amp; Functions</a:t>
            </a:r>
            <a:endParaRPr lang="en-US" sz="7565" b="1" dirty="0">
              <a:solidFill>
                <a:srgbClr val="364459"/>
              </a:solidFill>
              <a:latin typeface="Maven Pro Black" pitchFamily="2" charset="77"/>
            </a:endParaRPr>
          </a:p>
        </p:txBody>
      </p:sp>
      <p:sp>
        <p:nvSpPr>
          <p:cNvPr id="7" name="Ano de 2025"/>
          <p:cNvSpPr/>
          <p:nvPr/>
        </p:nvSpPr>
        <p:spPr>
          <a:xfrm>
            <a:off x="1257300" y="8343900"/>
            <a:ext cx="2374542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2606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Lucas Massena</a:t>
            </a:r>
            <a:endParaRPr lang="en-US" sz="2606" dirty="0"/>
          </a:p>
        </p:txBody>
      </p:sp>
      <p:sp>
        <p:nvSpPr>
          <p:cNvPr id="8" name="Edio 2025"/>
          <p:cNvSpPr/>
          <p:nvPr/>
        </p:nvSpPr>
        <p:spPr>
          <a:xfrm>
            <a:off x="5553075" y="169545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008E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9" name="contatomvpconfcombr"/>
          <p:cNvSpPr/>
          <p:nvPr/>
        </p:nvSpPr>
        <p:spPr>
          <a:xfrm>
            <a:off x="3848100" y="8343900"/>
            <a:ext cx="4246033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2606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lucas@massena.com.br</a:t>
            </a:r>
            <a:endParaRPr lang="en-US" sz="2606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FE6A11F-63DC-492E-EB5C-664FB0F776A1}"/>
              </a:ext>
            </a:extLst>
          </p:cNvPr>
          <p:cNvGrpSpPr/>
          <p:nvPr/>
        </p:nvGrpSpPr>
        <p:grpSpPr>
          <a:xfrm>
            <a:off x="1257300" y="9010650"/>
            <a:ext cx="2943225" cy="647700"/>
            <a:chOff x="4081462" y="8839200"/>
            <a:chExt cx="2943225" cy="647700"/>
          </a:xfrm>
        </p:grpSpPr>
        <p:pic>
          <p:nvPicPr>
            <p:cNvPr id="10" name="Frame 8" descr="preencoded.png">
              <a:extLst>
                <a:ext uri="{FF2B5EF4-FFF2-40B4-BE49-F238E27FC236}">
                  <a16:creationId xmlns:a16="http://schemas.microsoft.com/office/drawing/2014/main" id="{3DDFAC61-DA3B-83AE-EA01-A475FD771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4081462" y="8839200"/>
              <a:ext cx="2943225" cy="647700"/>
            </a:xfrm>
            <a:prstGeom prst="rect">
              <a:avLst/>
            </a:prstGeom>
          </p:spPr>
        </p:pic>
        <p:sp>
          <p:nvSpPr>
            <p:cNvPr id="11" name="mvpconf">
              <a:extLst>
                <a:ext uri="{FF2B5EF4-FFF2-40B4-BE49-F238E27FC236}">
                  <a16:creationId xmlns:a16="http://schemas.microsoft.com/office/drawing/2014/main" id="{67B347DC-099F-3B8C-7E6C-AFD89EF299AD}"/>
                </a:ext>
              </a:extLst>
            </p:cNvPr>
            <p:cNvSpPr/>
            <p:nvPr/>
          </p:nvSpPr>
          <p:spPr>
            <a:xfrm>
              <a:off x="5357812" y="8991600"/>
              <a:ext cx="1666875" cy="3429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ct val="125000"/>
                </a:lnSpc>
                <a:buNone/>
              </a:pPr>
              <a:r>
                <a:rPr lang="en-US" sz="1800" dirty="0">
                  <a:latin typeface="Maven Pro Regular" pitchFamily="34" charset="0"/>
                  <a:ea typeface="Maven Pro Regular" pitchFamily="34" charset="-122"/>
                  <a:cs typeface="Maven Pro Regular" pitchFamily="34" charset="-120"/>
                </a:rPr>
                <a:t> / @lcmassena</a:t>
              </a:r>
              <a:endParaRPr lang="en-US" sz="1800"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FE92B9-69E1-54DF-7C43-631EF1887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99B72A6B-90A9-C228-A619-0749AE7EB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16B9476C-ECB1-7D70-E04F-6B7999D0BCC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C84D0F03-F7D4-F48E-2021-C3BDDEC2BDF1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A41BBAD4-79AE-F784-CDE7-8A024CE9835A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0E435B50-BF07-949A-B14A-0E0EB7E5D0C2}"/>
              </a:ext>
            </a:extLst>
          </p:cNvPr>
          <p:cNvSpPr/>
          <p:nvPr/>
        </p:nvSpPr>
        <p:spPr>
          <a:xfrm>
            <a:off x="762000" y="3023477"/>
            <a:ext cx="7055224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b="1" dirty="0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Event Storming</a:t>
            </a:r>
            <a:endParaRPr lang="en-US" sz="8696" b="1" dirty="0">
              <a:latin typeface="Maven Pro Black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BD76B8-5846-CC4C-5940-D75AC53544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95" y="1562100"/>
            <a:ext cx="17044609" cy="806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974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F47BC5-5F0A-3E94-40BD-112284A21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17E6B25D-7334-97EC-A5A1-EA388FEE8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D0FC8632-272D-0FD3-CBBF-1C91BB32093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2498008B-141D-198C-2C4C-FE4F424809AC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B1FEC014-3E48-D86E-6814-8EA062F74707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F930A1-459E-26E6-052D-22B35BCA2C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95" y="1562100"/>
            <a:ext cx="17044609" cy="806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73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732B1E-BDC0-46A6-6DF8-71833180C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reencoded.png">
            <a:extLst>
              <a:ext uri="{FF2B5EF4-FFF2-40B4-BE49-F238E27FC236}">
                <a16:creationId xmlns:a16="http://schemas.microsoft.com/office/drawing/2014/main" id="{A1823CDB-014C-CD99-7391-8D7A3BB713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Rectangle 6" descr="preencoded.png">
            <a:extLst>
              <a:ext uri="{FF2B5EF4-FFF2-40B4-BE49-F238E27FC236}">
                <a16:creationId xmlns:a16="http://schemas.microsoft.com/office/drawing/2014/main" id="{58C220F2-B8FD-4061-CCA6-1A2B55C71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4" name="Clip path group" descr="preencoded.png">
            <a:extLst>
              <a:ext uri="{FF2B5EF4-FFF2-40B4-BE49-F238E27FC236}">
                <a16:creationId xmlns:a16="http://schemas.microsoft.com/office/drawing/2014/main" id="{09D786B2-7B29-078B-BFDC-A319AC7CEE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5" name="Frame 1" descr="preencoded.png">
            <a:extLst>
              <a:ext uri="{FF2B5EF4-FFF2-40B4-BE49-F238E27FC236}">
                <a16:creationId xmlns:a16="http://schemas.microsoft.com/office/drawing/2014/main" id="{36DC93AF-4B86-00B4-B983-7156F847F52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9" name="wwwmvpconfcombr">
            <a:extLst>
              <a:ext uri="{FF2B5EF4-FFF2-40B4-BE49-F238E27FC236}">
                <a16:creationId xmlns:a16="http://schemas.microsoft.com/office/drawing/2014/main" id="{F4D276CF-AB7B-A283-F514-C82B691F534D}"/>
              </a:ext>
            </a:extLst>
          </p:cNvPr>
          <p:cNvSpPr/>
          <p:nvPr/>
        </p:nvSpPr>
        <p:spPr>
          <a:xfrm>
            <a:off x="14901333" y="9182100"/>
            <a:ext cx="265324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10" name="Edio 2025">
            <a:extLst>
              <a:ext uri="{FF2B5EF4-FFF2-40B4-BE49-F238E27FC236}">
                <a16:creationId xmlns:a16="http://schemas.microsoft.com/office/drawing/2014/main" id="{91A1AA96-DB52-E26A-63CD-928E37A38CF0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1" name="Nosso Propsito">
            <a:extLst>
              <a:ext uri="{FF2B5EF4-FFF2-40B4-BE49-F238E27FC236}">
                <a16:creationId xmlns:a16="http://schemas.microsoft.com/office/drawing/2014/main" id="{40673DEE-2C03-A4DE-3D12-E40D053EC2B7}"/>
              </a:ext>
            </a:extLst>
          </p:cNvPr>
          <p:cNvSpPr/>
          <p:nvPr/>
        </p:nvSpPr>
        <p:spPr>
          <a:xfrm>
            <a:off x="761998" y="3012893"/>
            <a:ext cx="16478251" cy="3333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91667"/>
              </a:lnSpc>
              <a:spcAft>
                <a:spcPts val="11004"/>
              </a:spcAft>
              <a:buNone/>
            </a:pPr>
            <a:r>
              <a:rPr lang="en-US" sz="11927" b="1" dirty="0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Event Driven Architecture</a:t>
            </a:r>
            <a:endParaRPr lang="en-US" sz="11927" b="1" dirty="0">
              <a:latin typeface="Maven Pro Blac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31164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0E63CB-F858-09D1-0E26-B9425C65C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5FC156DD-2F0E-6CF0-0B70-11F1AC1D5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350CAF92-715C-ABAB-915C-BFA5D8FBA24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160BD905-BC48-20B5-232E-8567E572D9E3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53ADE01E-4E6C-B68D-5C12-517E04B703DB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C30A8C-4641-90EC-F9B0-449CBD0E79B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21695" y="2595006"/>
            <a:ext cx="17044609" cy="599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40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FB74C1-801A-7F30-7348-7895C3EE7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B3D479D5-D129-076F-C67C-BC81C7603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52C785CC-BBC5-09E8-7119-99A386CF4D4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D270CD84-6916-5796-71AD-F842FD1A59A8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BC66F963-DD3E-4CCF-022E-B196E1CF40E1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E197B37-0D6B-47E3-0AEB-EC4101362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218" y="641867"/>
            <a:ext cx="9453563" cy="854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C0B25B-46CD-7198-2516-6A78B2642ABE}"/>
              </a:ext>
            </a:extLst>
          </p:cNvPr>
          <p:cNvSpPr/>
          <p:nvPr/>
        </p:nvSpPr>
        <p:spPr>
          <a:xfrm>
            <a:off x="10900229" y="8186057"/>
            <a:ext cx="3091542" cy="996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93EC10-0BA7-47CB-FAA5-F9964FED1C0C}"/>
              </a:ext>
            </a:extLst>
          </p:cNvPr>
          <p:cNvSpPr/>
          <p:nvPr/>
        </p:nvSpPr>
        <p:spPr>
          <a:xfrm>
            <a:off x="5551714" y="413657"/>
            <a:ext cx="7162799" cy="996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8664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547C44-A8AE-9472-604E-6C863AFDC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6E2EC303-3BEA-7A41-5AC1-DF70911B2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335CA842-9F13-92AB-0DF9-7C75B408879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5920B545-932D-20EF-E8FC-7D94672C6DAC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3149EF1E-B461-EDD8-2241-E66E3D5E8CA7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515C152-A117-329F-D90C-E7B11B296E1A}"/>
              </a:ext>
            </a:extLst>
          </p:cNvPr>
          <p:cNvCxnSpPr>
            <a:cxnSpLocks/>
          </p:cNvCxnSpPr>
          <p:nvPr/>
        </p:nvCxnSpPr>
        <p:spPr>
          <a:xfrm flipV="1">
            <a:off x="7068527" y="3933699"/>
            <a:ext cx="3276000" cy="1045852"/>
          </a:xfrm>
          <a:prstGeom prst="line">
            <a:avLst/>
          </a:prstGeom>
          <a:ln w="47625" cap="rnd">
            <a:solidFill>
              <a:srgbClr val="327A88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D4497-84DE-318F-AD92-28FFAE90FD10}"/>
              </a:ext>
            </a:extLst>
          </p:cNvPr>
          <p:cNvCxnSpPr>
            <a:cxnSpLocks/>
          </p:cNvCxnSpPr>
          <p:nvPr/>
        </p:nvCxnSpPr>
        <p:spPr>
          <a:xfrm>
            <a:off x="7068527" y="5512333"/>
            <a:ext cx="3276000" cy="0"/>
          </a:xfrm>
          <a:prstGeom prst="line">
            <a:avLst/>
          </a:prstGeom>
          <a:ln w="47625" cap="rnd">
            <a:solidFill>
              <a:srgbClr val="327A88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DF7FE3-2777-FFFE-C32C-3E91F9B7F829}"/>
              </a:ext>
            </a:extLst>
          </p:cNvPr>
          <p:cNvCxnSpPr>
            <a:cxnSpLocks/>
          </p:cNvCxnSpPr>
          <p:nvPr/>
        </p:nvCxnSpPr>
        <p:spPr>
          <a:xfrm>
            <a:off x="7068527" y="6045116"/>
            <a:ext cx="3276000" cy="1045851"/>
          </a:xfrm>
          <a:prstGeom prst="line">
            <a:avLst/>
          </a:prstGeom>
          <a:ln w="47625" cap="rnd">
            <a:solidFill>
              <a:srgbClr val="327A88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20">
            <a:extLst>
              <a:ext uri="{FF2B5EF4-FFF2-40B4-BE49-F238E27FC236}">
                <a16:creationId xmlns:a16="http://schemas.microsoft.com/office/drawing/2014/main" id="{52CA3C73-9A9A-262F-50A6-DF1E404C7DD5}"/>
              </a:ext>
            </a:extLst>
          </p:cNvPr>
          <p:cNvSpPr/>
          <p:nvPr/>
        </p:nvSpPr>
        <p:spPr>
          <a:xfrm>
            <a:off x="10475002" y="3506555"/>
            <a:ext cx="1620328" cy="731230"/>
          </a:xfrm>
          <a:prstGeom prst="roundRect">
            <a:avLst/>
          </a:prstGeom>
          <a:solidFill>
            <a:srgbClr val="008E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Marketing</a:t>
            </a:r>
          </a:p>
        </p:txBody>
      </p:sp>
      <p:sp>
        <p:nvSpPr>
          <p:cNvPr id="12" name="Rounded Rectangle 22">
            <a:extLst>
              <a:ext uri="{FF2B5EF4-FFF2-40B4-BE49-F238E27FC236}">
                <a16:creationId xmlns:a16="http://schemas.microsoft.com/office/drawing/2014/main" id="{17BE1748-AC26-89F4-6E70-0A5186456091}"/>
              </a:ext>
            </a:extLst>
          </p:cNvPr>
          <p:cNvSpPr/>
          <p:nvPr/>
        </p:nvSpPr>
        <p:spPr>
          <a:xfrm>
            <a:off x="10475002" y="5111068"/>
            <a:ext cx="1620328" cy="731230"/>
          </a:xfrm>
          <a:prstGeom prst="roundRect">
            <a:avLst/>
          </a:prstGeom>
          <a:solidFill>
            <a:srgbClr val="008E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Commercial</a:t>
            </a:r>
          </a:p>
        </p:txBody>
      </p:sp>
      <p:sp>
        <p:nvSpPr>
          <p:cNvPr id="13" name="Rounded Rectangle 23">
            <a:extLst>
              <a:ext uri="{FF2B5EF4-FFF2-40B4-BE49-F238E27FC236}">
                <a16:creationId xmlns:a16="http://schemas.microsoft.com/office/drawing/2014/main" id="{174146A6-4ABE-D4C5-8366-C5D6E8464A5B}"/>
              </a:ext>
            </a:extLst>
          </p:cNvPr>
          <p:cNvSpPr/>
          <p:nvPr/>
        </p:nvSpPr>
        <p:spPr>
          <a:xfrm>
            <a:off x="10475002" y="6698328"/>
            <a:ext cx="1620328" cy="731230"/>
          </a:xfrm>
          <a:prstGeom prst="roundRect">
            <a:avLst/>
          </a:prstGeom>
          <a:solidFill>
            <a:srgbClr val="008E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IT</a:t>
            </a:r>
          </a:p>
        </p:txBody>
      </p:sp>
      <p:sp>
        <p:nvSpPr>
          <p:cNvPr id="14" name="Rounded Rectangular Callout 25">
            <a:extLst>
              <a:ext uri="{FF2B5EF4-FFF2-40B4-BE49-F238E27FC236}">
                <a16:creationId xmlns:a16="http://schemas.microsoft.com/office/drawing/2014/main" id="{528B7DC1-D98C-A781-30E3-34AEB558CA89}"/>
              </a:ext>
            </a:extLst>
          </p:cNvPr>
          <p:cNvSpPr/>
          <p:nvPr/>
        </p:nvSpPr>
        <p:spPr>
          <a:xfrm>
            <a:off x="12320296" y="2865942"/>
            <a:ext cx="2194266" cy="914400"/>
          </a:xfrm>
          <a:prstGeom prst="wedgeRoundRectCallout">
            <a:avLst>
              <a:gd name="adj1" fmla="val -40967"/>
              <a:gd name="adj2" fmla="val 72354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228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Ok, </a:t>
            </a:r>
            <a:r>
              <a:rPr lang="en-US" sz="16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vamos</a:t>
            </a:r>
            <a:r>
              <a:rPr lang="en-US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mandar um email!</a:t>
            </a:r>
          </a:p>
        </p:txBody>
      </p:sp>
      <p:sp>
        <p:nvSpPr>
          <p:cNvPr id="15" name="Rounded Rectangular Callout 26">
            <a:extLst>
              <a:ext uri="{FF2B5EF4-FFF2-40B4-BE49-F238E27FC236}">
                <a16:creationId xmlns:a16="http://schemas.microsoft.com/office/drawing/2014/main" id="{1E7867FD-9229-C855-7FCE-C2C8372F9ECE}"/>
              </a:ext>
            </a:extLst>
          </p:cNvPr>
          <p:cNvSpPr/>
          <p:nvPr/>
        </p:nvSpPr>
        <p:spPr>
          <a:xfrm>
            <a:off x="12320296" y="4393513"/>
            <a:ext cx="2194266" cy="914400"/>
          </a:xfrm>
          <a:prstGeom prst="wedgeRoundRectCallout">
            <a:avLst>
              <a:gd name="adj1" fmla="val -40967"/>
              <a:gd name="adj2" fmla="val 72354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228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Vamos </a:t>
            </a:r>
            <a:r>
              <a:rPr lang="en-US" sz="16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enviar</a:t>
            </a:r>
            <a:r>
              <a:rPr lang="en-US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um upsell para </a:t>
            </a:r>
            <a:r>
              <a:rPr lang="en-US" sz="16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ele</a:t>
            </a:r>
            <a:r>
              <a:rPr lang="en-US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6" name="Rounded Rectangular Callout 27">
            <a:extLst>
              <a:ext uri="{FF2B5EF4-FFF2-40B4-BE49-F238E27FC236}">
                <a16:creationId xmlns:a16="http://schemas.microsoft.com/office/drawing/2014/main" id="{0D40B7AE-2C00-18B8-87D9-F8E2D187AF6F}"/>
              </a:ext>
            </a:extLst>
          </p:cNvPr>
          <p:cNvSpPr/>
          <p:nvPr/>
        </p:nvSpPr>
        <p:spPr>
          <a:xfrm>
            <a:off x="12320296" y="6134998"/>
            <a:ext cx="2194266" cy="914400"/>
          </a:xfrm>
          <a:prstGeom prst="wedgeRoundRectCallout">
            <a:avLst>
              <a:gd name="adj1" fmla="val -40967"/>
              <a:gd name="adj2" fmla="val 72354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228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Vamos </a:t>
            </a:r>
            <a:r>
              <a:rPr lang="en-US" sz="16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providenciar</a:t>
            </a:r>
            <a:r>
              <a:rPr lang="en-US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as </a:t>
            </a:r>
            <a:r>
              <a:rPr lang="en-US" sz="16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credenciais</a:t>
            </a:r>
            <a:r>
              <a:rPr lang="en-US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!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EEA0EBD-C8E6-9E73-5C8C-F38AC60CF8E5}"/>
              </a:ext>
            </a:extLst>
          </p:cNvPr>
          <p:cNvGrpSpPr/>
          <p:nvPr/>
        </p:nvGrpSpPr>
        <p:grpSpPr>
          <a:xfrm>
            <a:off x="3913375" y="4207265"/>
            <a:ext cx="2800312" cy="2201295"/>
            <a:chOff x="647660" y="2705579"/>
            <a:chExt cx="2800312" cy="2201295"/>
          </a:xfrm>
        </p:grpSpPr>
        <p:sp>
          <p:nvSpPr>
            <p:cNvPr id="18" name="Speech Bubble: Oval 17">
              <a:extLst>
                <a:ext uri="{FF2B5EF4-FFF2-40B4-BE49-F238E27FC236}">
                  <a16:creationId xmlns:a16="http://schemas.microsoft.com/office/drawing/2014/main" id="{6AAE441A-ED5F-B2FC-6E15-F8A83069DBEF}"/>
                </a:ext>
              </a:extLst>
            </p:cNvPr>
            <p:cNvSpPr/>
            <p:nvPr/>
          </p:nvSpPr>
          <p:spPr>
            <a:xfrm>
              <a:off x="647660" y="2705579"/>
              <a:ext cx="2800312" cy="2201295"/>
            </a:xfrm>
            <a:prstGeom prst="wedgeEllipseCallout">
              <a:avLst>
                <a:gd name="adj1" fmla="val -49554"/>
                <a:gd name="adj2" fmla="val 5653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8E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algn="ctr"/>
              <a:endParaRPr lang="en-US" dirty="0">
                <a:solidFill>
                  <a:srgbClr val="008E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algn="ctr"/>
              <a:r>
                <a:rPr lang="en-US" sz="2000" b="1" dirty="0">
                  <a:solidFill>
                    <a:srgbClr val="008EFF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Novo </a:t>
              </a:r>
              <a:r>
                <a:rPr lang="en-US" sz="2000" b="1" dirty="0" err="1">
                  <a:solidFill>
                    <a:srgbClr val="008EFF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usuário</a:t>
              </a:r>
              <a:r>
                <a:rPr lang="en-US" sz="2000" b="1" dirty="0">
                  <a:solidFill>
                    <a:srgbClr val="008EFF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se </a:t>
              </a:r>
              <a:r>
                <a:rPr lang="en-US" sz="2000" b="1" dirty="0" err="1">
                  <a:solidFill>
                    <a:srgbClr val="008EFF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cadastrou</a:t>
              </a:r>
              <a:endParaRPr lang="en-US" sz="2000" b="1" dirty="0">
                <a:solidFill>
                  <a:srgbClr val="008EFF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pic>
          <p:nvPicPr>
            <p:cNvPr id="19" name="Graphic 18" descr="Megaphone with solid fill">
              <a:extLst>
                <a:ext uri="{FF2B5EF4-FFF2-40B4-BE49-F238E27FC236}">
                  <a16:creationId xmlns:a16="http://schemas.microsoft.com/office/drawing/2014/main" id="{39D23052-9009-0F0D-679C-B1B4EE708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35524" y="2922718"/>
              <a:ext cx="774691" cy="774691"/>
            </a:xfrm>
            <a:prstGeom prst="rect">
              <a:avLst/>
            </a:prstGeom>
            <a:effectLst>
              <a:outerShdw blurRad="63500" dist="38100" dir="2700000" algn="tl" rotWithShape="0">
                <a:prstClr val="black">
                  <a:alpha val="54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50869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5453DC-A13A-7C5C-3020-A58FC2213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042F64D6-4C77-BADE-4CFE-B63E991F4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F8DF6CD8-4E6F-DB03-74EB-1E61468776A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D4502594-95DA-C515-5111-EE0EBE791EE8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1C88BFC7-48F8-B444-9E2A-4402B5C0E3F0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693DE9B-B795-8038-F76B-6DF868325D60}"/>
              </a:ext>
            </a:extLst>
          </p:cNvPr>
          <p:cNvSpPr/>
          <p:nvPr/>
        </p:nvSpPr>
        <p:spPr>
          <a:xfrm>
            <a:off x="13692098" y="4138442"/>
            <a:ext cx="2408577" cy="2443445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8EFF"/>
            </a:solidFill>
          </a:ln>
          <a:effectLst>
            <a:outerShdw blurRad="127000" dist="38100" sx="102000" sy="102000" algn="ctr" rotWithShape="0">
              <a:prstClr val="black">
                <a:alpha val="24824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45720" rIns="36000" bIns="45720" rtlCol="0" anchor="ctr"/>
          <a:lstStyle/>
          <a:p>
            <a:pPr algn="ctr">
              <a:spcAft>
                <a:spcPts val="300"/>
              </a:spcAft>
            </a:pPr>
            <a:r>
              <a:rPr lang="en-US" sz="1600">
                <a:solidFill>
                  <a:srgbClr val="008EFF"/>
                </a:solidFill>
                <a:latin typeface="Open Sans SemiBold"/>
                <a:ea typeface="Open Sans SemiBold"/>
                <a:cs typeface="Open Sans SemiBold"/>
              </a:rPr>
              <a:t>System</a:t>
            </a:r>
          </a:p>
          <a:p>
            <a:pPr algn="ctr">
              <a:spcAft>
                <a:spcPts val="300"/>
              </a:spcAft>
            </a:pPr>
            <a:r>
              <a:rPr lang="en-US" sz="1600">
                <a:solidFill>
                  <a:srgbClr val="008EFF"/>
                </a:solidFill>
                <a:latin typeface="Open Sans SemiBold"/>
                <a:ea typeface="Open Sans SemiBold"/>
                <a:cs typeface="Open Sans SemiBold"/>
              </a:rPr>
              <a:t>C</a:t>
            </a:r>
            <a:endParaRPr lang="en-US" sz="1600">
              <a:solidFill>
                <a:srgbClr val="008EFF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27BB19-3742-C56C-D69C-84ABADEE886B}"/>
              </a:ext>
            </a:extLst>
          </p:cNvPr>
          <p:cNvSpPr/>
          <p:nvPr/>
        </p:nvSpPr>
        <p:spPr>
          <a:xfrm>
            <a:off x="12702072" y="1219200"/>
            <a:ext cx="2408577" cy="2443445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8EFF"/>
            </a:solidFill>
          </a:ln>
          <a:effectLst>
            <a:outerShdw blurRad="127000" dist="38100" sx="102000" sy="102000" algn="ctr" rotWithShape="0">
              <a:prstClr val="black">
                <a:alpha val="24824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45720" rIns="36000" bIns="45720" rtlCol="0" anchor="ctr"/>
          <a:lstStyle/>
          <a:p>
            <a:pPr algn="ctr">
              <a:spcAft>
                <a:spcPts val="300"/>
              </a:spcAft>
            </a:pPr>
            <a:r>
              <a:rPr lang="en-US" sz="1600">
                <a:solidFill>
                  <a:srgbClr val="008EFF"/>
                </a:solidFill>
                <a:latin typeface="Open Sans SemiBold"/>
                <a:ea typeface="Open Sans SemiBold"/>
                <a:cs typeface="Open Sans SemiBold"/>
              </a:rPr>
              <a:t>System</a:t>
            </a:r>
          </a:p>
          <a:p>
            <a:pPr algn="ctr">
              <a:spcAft>
                <a:spcPts val="300"/>
              </a:spcAft>
            </a:pPr>
            <a:r>
              <a:rPr lang="en-US" sz="1600">
                <a:solidFill>
                  <a:srgbClr val="008EFF"/>
                </a:solidFill>
                <a:latin typeface="Open Sans SemiBold"/>
                <a:ea typeface="Open Sans SemiBold"/>
                <a:cs typeface="Open Sans SemiBold"/>
              </a:rPr>
              <a:t>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25ADFD8-4BE1-60F8-9647-2E6637DD21BA}"/>
              </a:ext>
            </a:extLst>
          </p:cNvPr>
          <p:cNvSpPr/>
          <p:nvPr/>
        </p:nvSpPr>
        <p:spPr>
          <a:xfrm>
            <a:off x="12702072" y="7104745"/>
            <a:ext cx="2408577" cy="2443445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8EFF"/>
            </a:solidFill>
          </a:ln>
          <a:effectLst>
            <a:outerShdw blurRad="127000" dist="38100" sx="102000" sy="102000" algn="ctr" rotWithShape="0">
              <a:prstClr val="black">
                <a:alpha val="24824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45720" rIns="36000" bIns="45720" rtlCol="0" anchor="ctr"/>
          <a:lstStyle/>
          <a:p>
            <a:pPr algn="ctr">
              <a:spcAft>
                <a:spcPts val="300"/>
              </a:spcAft>
            </a:pPr>
            <a:r>
              <a:rPr lang="en-US" sz="1600">
                <a:solidFill>
                  <a:srgbClr val="008EFF"/>
                </a:solidFill>
                <a:latin typeface="Open Sans SemiBold"/>
                <a:ea typeface="Open Sans SemiBold"/>
                <a:cs typeface="Open Sans SemiBold"/>
              </a:rPr>
              <a:t>System</a:t>
            </a:r>
          </a:p>
          <a:p>
            <a:pPr algn="ctr">
              <a:spcAft>
                <a:spcPts val="300"/>
              </a:spcAft>
            </a:pPr>
            <a:r>
              <a:rPr lang="en-US" sz="1600">
                <a:solidFill>
                  <a:srgbClr val="008EFF"/>
                </a:solidFill>
                <a:latin typeface="Open Sans SemiBold"/>
                <a:ea typeface="Open Sans SemiBold"/>
                <a:cs typeface="Open Sans SemiBold"/>
              </a:rPr>
              <a:t>D</a:t>
            </a:r>
            <a:endParaRPr lang="en-US" sz="1600">
              <a:solidFill>
                <a:srgbClr val="008EFF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5B41B3E-66CE-C8EA-2ABC-4053D119B345}"/>
              </a:ext>
            </a:extLst>
          </p:cNvPr>
          <p:cNvSpPr/>
          <p:nvPr/>
        </p:nvSpPr>
        <p:spPr>
          <a:xfrm>
            <a:off x="2707612" y="4187184"/>
            <a:ext cx="2408577" cy="2443445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8EFF"/>
            </a:solidFill>
          </a:ln>
          <a:effectLst>
            <a:outerShdw blurRad="127000" dist="38100" sx="102000" sy="102000" algn="ctr" rotWithShape="0">
              <a:prstClr val="black">
                <a:alpha val="24824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45720" rIns="36000" bIns="45720" rtlCol="0" anchor="ctr"/>
          <a:lstStyle/>
          <a:p>
            <a:pPr algn="ctr">
              <a:spcAft>
                <a:spcPts val="300"/>
              </a:spcAft>
            </a:pPr>
            <a:r>
              <a:rPr lang="en-US" sz="1600" dirty="0">
                <a:solidFill>
                  <a:srgbClr val="008EFF"/>
                </a:solidFill>
                <a:latin typeface="Open Sans SemiBold"/>
                <a:ea typeface="Open Sans SemiBold"/>
                <a:cs typeface="Calibri"/>
              </a:rPr>
              <a:t>System</a:t>
            </a:r>
          </a:p>
          <a:p>
            <a:pPr algn="ctr">
              <a:spcAft>
                <a:spcPts val="300"/>
              </a:spcAft>
            </a:pPr>
            <a:r>
              <a:rPr lang="en-US" sz="1600" dirty="0">
                <a:solidFill>
                  <a:srgbClr val="008EFF"/>
                </a:solidFill>
                <a:latin typeface="Open Sans SemiBold"/>
                <a:ea typeface="Open Sans SemiBold"/>
                <a:cs typeface="Calibri"/>
              </a:rPr>
              <a:t>A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A55C487-66A1-D707-3AD0-00555571514C}"/>
              </a:ext>
            </a:extLst>
          </p:cNvPr>
          <p:cNvSpPr/>
          <p:nvPr/>
        </p:nvSpPr>
        <p:spPr>
          <a:xfrm>
            <a:off x="8424780" y="4892414"/>
            <a:ext cx="1857725" cy="911660"/>
          </a:xfrm>
          <a:prstGeom prst="roundRect">
            <a:avLst/>
          </a:prstGeom>
          <a:solidFill>
            <a:srgbClr val="008EFF"/>
          </a:solidFill>
          <a:ln>
            <a:noFill/>
          </a:ln>
          <a:effectLst>
            <a:outerShdw blurRad="127000" dist="38100" sx="102000" sy="102000" algn="ctr" rotWithShape="0">
              <a:prstClr val="black">
                <a:alpha val="24824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Event Broker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637C939-E3C2-CA81-1BAF-2755CBF189C4}"/>
              </a:ext>
            </a:extLst>
          </p:cNvPr>
          <p:cNvSpPr/>
          <p:nvPr/>
        </p:nvSpPr>
        <p:spPr>
          <a:xfrm>
            <a:off x="8795404" y="6897485"/>
            <a:ext cx="1116475" cy="378387"/>
          </a:xfrm>
          <a:prstGeom prst="roundRect">
            <a:avLst/>
          </a:prstGeom>
          <a:solidFill>
            <a:srgbClr val="008EFF"/>
          </a:solidFill>
          <a:ln>
            <a:noFill/>
          </a:ln>
          <a:effectLst>
            <a:outerShdw blurRad="127000" dist="38100" sx="102000" sy="102000" algn="ctr" rotWithShape="0">
              <a:prstClr val="black">
                <a:alpha val="24824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DS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25AB4B2-1516-2087-A2D4-3BFCBA442837}"/>
              </a:ext>
            </a:extLst>
          </p:cNvPr>
          <p:cNvSpPr/>
          <p:nvPr/>
        </p:nvSpPr>
        <p:spPr>
          <a:xfrm rot="17931118">
            <a:off x="11955696" y="7477722"/>
            <a:ext cx="1116475" cy="378387"/>
          </a:xfrm>
          <a:prstGeom prst="roundRect">
            <a:avLst/>
          </a:prstGeom>
          <a:solidFill>
            <a:srgbClr val="327A88"/>
          </a:solidFill>
          <a:ln>
            <a:noFill/>
          </a:ln>
          <a:effectLst>
            <a:outerShdw blurRad="127000" dist="38100" sx="102000" sy="102000" algn="ctr" rotWithShape="0">
              <a:prstClr val="black">
                <a:alpha val="24824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>
                <a:latin typeface="Open Sans SemiBold"/>
                <a:ea typeface="Open Sans SemiBold"/>
                <a:cs typeface="Open Sans SemiBold"/>
              </a:rPr>
              <a:t>Adaptor</a:t>
            </a:r>
            <a:endParaRPr lang="en-US" sz="1600" dirty="0">
              <a:solidFill>
                <a:srgbClr val="000000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CBDBA4C-BB21-7E2A-DB19-89BA6D9BB287}"/>
              </a:ext>
            </a:extLst>
          </p:cNvPr>
          <p:cNvSpPr/>
          <p:nvPr/>
        </p:nvSpPr>
        <p:spPr>
          <a:xfrm rot="16200000">
            <a:off x="4891328" y="5157429"/>
            <a:ext cx="1116475" cy="378387"/>
          </a:xfrm>
          <a:prstGeom prst="roundRect">
            <a:avLst/>
          </a:prstGeom>
          <a:solidFill>
            <a:srgbClr val="327A88"/>
          </a:solidFill>
          <a:ln>
            <a:noFill/>
          </a:ln>
          <a:effectLst>
            <a:outerShdw blurRad="127000" dist="38100" sx="102000" sy="102000" algn="ctr" rotWithShape="0">
              <a:prstClr val="black">
                <a:alpha val="24824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>
                <a:latin typeface="Open Sans SemiBold"/>
                <a:ea typeface="Open Sans SemiBold"/>
                <a:cs typeface="Open Sans SemiBold"/>
              </a:rPr>
              <a:t>Adaptor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A880185-12DE-242D-A18F-A876178DBDBE}"/>
              </a:ext>
            </a:extLst>
          </p:cNvPr>
          <p:cNvSpPr/>
          <p:nvPr/>
        </p:nvSpPr>
        <p:spPr>
          <a:xfrm rot="16200000">
            <a:off x="12884107" y="5159269"/>
            <a:ext cx="1116475" cy="378387"/>
          </a:xfrm>
          <a:prstGeom prst="roundRect">
            <a:avLst/>
          </a:prstGeom>
          <a:solidFill>
            <a:srgbClr val="327A88"/>
          </a:solidFill>
          <a:ln>
            <a:noFill/>
          </a:ln>
          <a:effectLst>
            <a:outerShdw blurRad="127000" dist="38100" sx="102000" sy="102000" algn="ctr" rotWithShape="0">
              <a:prstClr val="black">
                <a:alpha val="24824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latin typeface="Open Sans SemiBold"/>
                <a:ea typeface="Open Sans SemiBold"/>
                <a:cs typeface="Open Sans SemiBold"/>
              </a:rPr>
              <a:t>Adaptor</a:t>
            </a:r>
            <a:endParaRPr lang="en-US" sz="1600">
              <a:solidFill>
                <a:srgbClr val="000000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33C921D-7F33-109F-DD2E-25AD3902BCBF}"/>
              </a:ext>
            </a:extLst>
          </p:cNvPr>
          <p:cNvSpPr/>
          <p:nvPr/>
        </p:nvSpPr>
        <p:spPr>
          <a:xfrm>
            <a:off x="8496390" y="3999256"/>
            <a:ext cx="1714500" cy="69290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127000" dist="38100" sx="102000" sy="102000" algn="ctr" rotWithShape="0">
              <a:prstClr val="black">
                <a:alpha val="24824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Topic 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067EF9-CCD2-D227-6467-B49B3482ACEB}"/>
              </a:ext>
            </a:extLst>
          </p:cNvPr>
          <p:cNvSpPr txBox="1"/>
          <p:nvPr/>
        </p:nvSpPr>
        <p:spPr>
          <a:xfrm>
            <a:off x="6804205" y="5008069"/>
            <a:ext cx="101017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&lt;Event&gt;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9A63EB-E3D7-481A-D2FF-718B6146B6FC}"/>
              </a:ext>
            </a:extLst>
          </p:cNvPr>
          <p:cNvSpPr txBox="1"/>
          <p:nvPr/>
        </p:nvSpPr>
        <p:spPr>
          <a:xfrm rot="19458989">
            <a:off x="11009013" y="4071936"/>
            <a:ext cx="101017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&lt;Event&gt;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E3CA13-40B3-3B3D-7F77-1B7452C4AD46}"/>
              </a:ext>
            </a:extLst>
          </p:cNvPr>
          <p:cNvSpPr txBox="1"/>
          <p:nvPr/>
        </p:nvSpPr>
        <p:spPr>
          <a:xfrm rot="2757808">
            <a:off x="11009012" y="6165215"/>
            <a:ext cx="101017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&lt;Event&gt;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D9C0124-DB92-07E7-ADD8-4AB496A69A68}"/>
              </a:ext>
            </a:extLst>
          </p:cNvPr>
          <p:cNvCxnSpPr>
            <a:cxnSpLocks/>
            <a:stCxn id="22" idx="3"/>
            <a:endCxn id="50" idx="2"/>
          </p:cNvCxnSpPr>
          <p:nvPr/>
        </p:nvCxnSpPr>
        <p:spPr>
          <a:xfrm flipV="1">
            <a:off x="10282505" y="3606431"/>
            <a:ext cx="2463186" cy="17418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2F921E0-1EEC-4FA4-0181-AB0ACA4EB49F}"/>
              </a:ext>
            </a:extLst>
          </p:cNvPr>
          <p:cNvCxnSpPr>
            <a:cxnSpLocks/>
            <a:stCxn id="22" idx="3"/>
            <a:endCxn id="26" idx="0"/>
          </p:cNvCxnSpPr>
          <p:nvPr/>
        </p:nvCxnSpPr>
        <p:spPr>
          <a:xfrm>
            <a:off x="10282505" y="5348244"/>
            <a:ext cx="2970646" cy="21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69A1FFA-5920-0F68-0A00-01C575BD691C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 flipH="1">
            <a:off x="9353642" y="5804074"/>
            <a:ext cx="1" cy="109341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5493537-C409-167C-1B63-A07C5BCBC7E6}"/>
              </a:ext>
            </a:extLst>
          </p:cNvPr>
          <p:cNvCxnSpPr>
            <a:cxnSpLocks/>
            <a:stCxn id="24" idx="0"/>
            <a:endCxn id="22" idx="3"/>
          </p:cNvCxnSpPr>
          <p:nvPr/>
        </p:nvCxnSpPr>
        <p:spPr>
          <a:xfrm flipH="1" flipV="1">
            <a:off x="10282505" y="5348244"/>
            <a:ext cx="2065720" cy="22273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4D13B26-5527-E08C-8317-B51A6E6489CE}"/>
              </a:ext>
            </a:extLst>
          </p:cNvPr>
          <p:cNvCxnSpPr>
            <a:cxnSpLocks/>
            <a:stCxn id="25" idx="2"/>
            <a:endCxn id="22" idx="1"/>
          </p:cNvCxnSpPr>
          <p:nvPr/>
        </p:nvCxnSpPr>
        <p:spPr>
          <a:xfrm>
            <a:off x="5638759" y="5346622"/>
            <a:ext cx="2786021" cy="16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phic 35" descr="Database with solid fill">
            <a:extLst>
              <a:ext uri="{FF2B5EF4-FFF2-40B4-BE49-F238E27FC236}">
                <a16:creationId xmlns:a16="http://schemas.microsoft.com/office/drawing/2014/main" id="{31F14A2B-189E-8B0D-5470-E7ACBD9D55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83542" y="7347813"/>
            <a:ext cx="740197" cy="7401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94B8BDF-7E48-2856-4D62-9D148833DA28}"/>
              </a:ext>
            </a:extLst>
          </p:cNvPr>
          <p:cNvSpPr txBox="1"/>
          <p:nvPr/>
        </p:nvSpPr>
        <p:spPr>
          <a:xfrm>
            <a:off x="11060737" y="5041570"/>
            <a:ext cx="101017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&lt;Event&gt;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1514212-5A70-9A94-0334-2D46483BF2CD}"/>
              </a:ext>
            </a:extLst>
          </p:cNvPr>
          <p:cNvSpPr/>
          <p:nvPr/>
        </p:nvSpPr>
        <p:spPr>
          <a:xfrm rot="2676110">
            <a:off x="12320300" y="3282531"/>
            <a:ext cx="1116475" cy="378387"/>
          </a:xfrm>
          <a:prstGeom prst="roundRect">
            <a:avLst/>
          </a:prstGeom>
          <a:solidFill>
            <a:srgbClr val="327A88"/>
          </a:solidFill>
          <a:ln>
            <a:noFill/>
          </a:ln>
          <a:effectLst>
            <a:outerShdw blurRad="127000" dist="38100" sx="102000" sy="102000" algn="ctr" rotWithShape="0">
              <a:prstClr val="black">
                <a:alpha val="24824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>
                <a:latin typeface="Open Sans SemiBold"/>
                <a:ea typeface="Open Sans SemiBold"/>
                <a:cs typeface="Open Sans SemiBold"/>
              </a:rPr>
              <a:t>Adaptor</a:t>
            </a:r>
            <a:endParaRPr lang="en-US" sz="1600" dirty="0">
              <a:solidFill>
                <a:srgbClr val="000000"/>
              </a:solidFill>
              <a:latin typeface="Open Sans SemiBold"/>
              <a:ea typeface="Open Sans SemiBold"/>
              <a:cs typeface="Open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172804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16FF2E-4AA5-3DE3-87FF-EF0F0765B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FDDE7DB1-97FF-7CEA-DE4B-4F11444F4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F49B08A1-3521-7675-40B2-F40A5F9E700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3235158A-7546-C778-E40E-F27B3C75E5C2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FBF14627-A7A5-343B-7E43-DC67C1E5087F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425E4320-801A-8D58-B0D8-2992E9254CED}"/>
              </a:ext>
            </a:extLst>
          </p:cNvPr>
          <p:cNvSpPr/>
          <p:nvPr/>
        </p:nvSpPr>
        <p:spPr>
          <a:xfrm>
            <a:off x="762000" y="3023477"/>
            <a:ext cx="7055224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b="1" dirty="0" err="1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Dicas</a:t>
            </a:r>
            <a:r>
              <a:rPr lang="en-US" sz="8696" b="1" dirty="0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8696" b="1" dirty="0" err="1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importantes</a:t>
            </a:r>
            <a:endParaRPr lang="en-US" sz="8696" b="1" dirty="0">
              <a:latin typeface="Maven Pro Black" pitchFamily="2" charset="77"/>
            </a:endParaRPr>
          </a:p>
        </p:txBody>
      </p:sp>
      <p:sp>
        <p:nvSpPr>
          <p:cNvPr id="5" name="O maior evento de tecnologia da Amrica Latina organizado por MVPs da Microsoft Somos uma comunidade apaixonada por tecnologia e acima de tudo por transformar vidas Nosso evento conecta especialistas entusiastas e lderes do setor com um objetivo em comum u">
            <a:extLst>
              <a:ext uri="{FF2B5EF4-FFF2-40B4-BE49-F238E27FC236}">
                <a16:creationId xmlns:a16="http://schemas.microsoft.com/office/drawing/2014/main" id="{DD97884D-3188-B008-0EC1-B5B03B87F682}"/>
              </a:ext>
            </a:extLst>
          </p:cNvPr>
          <p:cNvSpPr/>
          <p:nvPr/>
        </p:nvSpPr>
        <p:spPr>
          <a:xfrm>
            <a:off x="8650440" y="3593541"/>
            <a:ext cx="10026725" cy="4146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500" indent="-571500" algn="just"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Eventos orientados a negócio</a:t>
            </a:r>
          </a:p>
          <a:p>
            <a:pPr marL="571500" indent="-571500" algn="just"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Eventos </a:t>
            </a:r>
            <a:r>
              <a:rPr lang="pt-BR" sz="3600" b="1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sempre</a:t>
            </a:r>
            <a:r>
              <a:rPr lang="pt-BR" sz="36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 no passado</a:t>
            </a:r>
          </a:p>
          <a:p>
            <a:pPr marL="571500" indent="-571500" algn="just"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Desassociação</a:t>
            </a:r>
          </a:p>
          <a:p>
            <a:pPr marL="571500" indent="-571500" algn="just"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Escalabilidade</a:t>
            </a:r>
          </a:p>
          <a:p>
            <a:pPr marL="571500" indent="-571500" algn="just"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Resiliencia</a:t>
            </a:r>
            <a:endParaRPr lang="en-US" sz="3600" dirty="0">
              <a:solidFill>
                <a:srgbClr val="595959"/>
              </a:solidFill>
              <a:latin typeface="Maven Pro Medium" pitchFamily="2" charset="77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376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4EF383-AF33-BCE2-C4E7-B8AD701DF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47F20F58-BC75-4D05-DC99-836EE1062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0BE436D6-4B66-2FA4-F833-28074EC20DD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926A90AB-8F39-FBED-1B00-6D147748751C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9163154F-B650-F3A0-E352-37351ED64CD9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007D3227-81FF-9777-42BD-71EF1074F933}"/>
              </a:ext>
            </a:extLst>
          </p:cNvPr>
          <p:cNvSpPr/>
          <p:nvPr/>
        </p:nvSpPr>
        <p:spPr>
          <a:xfrm>
            <a:off x="762000" y="3023477"/>
            <a:ext cx="7055224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b="1" dirty="0">
                <a:solidFill>
                  <a:srgbClr val="C00000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Anti Patterns </a:t>
            </a:r>
            <a:endParaRPr lang="en-US" sz="8696" b="1" dirty="0">
              <a:solidFill>
                <a:srgbClr val="C00000"/>
              </a:solidFill>
              <a:latin typeface="Maven Pro Black" pitchFamily="2" charset="77"/>
            </a:endParaRPr>
          </a:p>
        </p:txBody>
      </p:sp>
      <p:sp>
        <p:nvSpPr>
          <p:cNvPr id="5" name="O maior evento de tecnologia da Amrica Latina organizado por MVPs da Microsoft Somos uma comunidade apaixonada por tecnologia e acima de tudo por transformar vidas Nosso evento conecta especialistas entusiastas e lderes do setor com um objetivo em comum u">
            <a:extLst>
              <a:ext uri="{FF2B5EF4-FFF2-40B4-BE49-F238E27FC236}">
                <a16:creationId xmlns:a16="http://schemas.microsoft.com/office/drawing/2014/main" id="{C94D612C-45FC-C923-D689-165114C2185D}"/>
              </a:ext>
            </a:extLst>
          </p:cNvPr>
          <p:cNvSpPr/>
          <p:nvPr/>
        </p:nvSpPr>
        <p:spPr>
          <a:xfrm>
            <a:off x="8650440" y="2353128"/>
            <a:ext cx="10026725" cy="5580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500" indent="-571500" algn="just"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Eventos dependentes</a:t>
            </a:r>
          </a:p>
          <a:p>
            <a:pPr marL="571500" indent="-571500" algn="just"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Eventos sequenciais</a:t>
            </a:r>
          </a:p>
          <a:p>
            <a:pPr marL="571500" indent="-571500" algn="just"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Eventos com expectativas</a:t>
            </a:r>
          </a:p>
          <a:p>
            <a:pPr marL="571500" indent="-571500" algn="just"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Eventos genericos</a:t>
            </a:r>
          </a:p>
          <a:p>
            <a:pPr marL="571500" indent="-571500" algn="just"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Leaky events</a:t>
            </a:r>
          </a:p>
          <a:p>
            <a:pPr marL="571500" indent="-571500" algn="just"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Eventos baseados em entidades</a:t>
            </a:r>
          </a:p>
          <a:p>
            <a:pPr marL="571500" indent="-571500" algn="just"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Eventos como comandos</a:t>
            </a:r>
          </a:p>
          <a:p>
            <a:pPr marL="571500" indent="-571500" algn="just"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Eventos como chamadas de metódos</a:t>
            </a:r>
            <a:endParaRPr lang="en-US" sz="3600" dirty="0">
              <a:solidFill>
                <a:srgbClr val="595959"/>
              </a:solidFill>
              <a:latin typeface="Maven Pro Medium" pitchFamily="2" charset="77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131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5026CE-4387-C1E8-7FD9-944F81DA6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tangle 6" descr="preencoded.png">
            <a:extLst>
              <a:ext uri="{FF2B5EF4-FFF2-40B4-BE49-F238E27FC236}">
                <a16:creationId xmlns:a16="http://schemas.microsoft.com/office/drawing/2014/main" id="{A63C1B95-F2AE-0C94-3A6C-3B3C1EAAF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3" name="Clip path group" descr="preencoded.png">
            <a:extLst>
              <a:ext uri="{FF2B5EF4-FFF2-40B4-BE49-F238E27FC236}">
                <a16:creationId xmlns:a16="http://schemas.microsoft.com/office/drawing/2014/main" id="{C3FC31BD-2288-51D9-975D-DC6A7A5806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4" name="Frame 1" descr="preencoded.png">
            <a:extLst>
              <a:ext uri="{FF2B5EF4-FFF2-40B4-BE49-F238E27FC236}">
                <a16:creationId xmlns:a16="http://schemas.microsoft.com/office/drawing/2014/main" id="{F4C7F2F0-F62B-297F-3B8F-1343DA55BF2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pic>
        <p:nvPicPr>
          <p:cNvPr id="8" name="image">
            <a:extLst>
              <a:ext uri="{FF2B5EF4-FFF2-40B4-BE49-F238E27FC236}">
                <a16:creationId xmlns:a16="http://schemas.microsoft.com/office/drawing/2014/main" id="{FBDB4562-5815-12B4-B6EF-B9AE7A46DF8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9103632" y="2834217"/>
            <a:ext cx="8727168" cy="5114256"/>
          </a:xfrm>
          <a:prstGeom prst="rect">
            <a:avLst/>
          </a:prstGeom>
        </p:spPr>
      </p:pic>
      <p:sp>
        <p:nvSpPr>
          <p:cNvPr id="10" name="wwwmvpconfcombr">
            <a:extLst>
              <a:ext uri="{FF2B5EF4-FFF2-40B4-BE49-F238E27FC236}">
                <a16:creationId xmlns:a16="http://schemas.microsoft.com/office/drawing/2014/main" id="{1754694E-4394-2821-DF50-6AF7D3DE6EF6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11" name="Edio 2025">
            <a:extLst>
              <a:ext uri="{FF2B5EF4-FFF2-40B4-BE49-F238E27FC236}">
                <a16:creationId xmlns:a16="http://schemas.microsoft.com/office/drawing/2014/main" id="{9B410525-DB73-EE2F-8C4C-FDFF55AC8C7A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2" name="Como apoiamos ONGs">
            <a:extLst>
              <a:ext uri="{FF2B5EF4-FFF2-40B4-BE49-F238E27FC236}">
                <a16:creationId xmlns:a16="http://schemas.microsoft.com/office/drawing/2014/main" id="{0CAE38C1-F4EC-EEDA-0DC7-27B0685FFD36}"/>
              </a:ext>
            </a:extLst>
          </p:cNvPr>
          <p:cNvSpPr/>
          <p:nvPr/>
        </p:nvSpPr>
        <p:spPr>
          <a:xfrm>
            <a:off x="764500" y="2834217"/>
            <a:ext cx="8039100" cy="3845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1667"/>
              </a:lnSpc>
              <a:spcAft>
                <a:spcPts val="20107"/>
              </a:spcAft>
              <a:buNone/>
            </a:pPr>
            <a:r>
              <a:rPr lang="en-US" sz="11400" b="1" dirty="0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Azure Integration Services</a:t>
            </a:r>
            <a:endParaRPr lang="en-US" sz="11400" b="1" dirty="0">
              <a:latin typeface="Maven Pro Blac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5289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D2699D-D92C-2601-F68E-56B96D256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5DF641DF-E77E-E204-5AED-67FD0EC20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47C05EE0-2D09-2DCC-0FAD-71DD6F0F357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A3301F8E-F67C-E6FB-B0D0-01370B8BFB08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10BFE4CB-EF5D-0F26-A76E-64BB588E8FF7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61778D11-EE6B-EE86-2280-4C9BC2B61979}"/>
              </a:ext>
            </a:extLst>
          </p:cNvPr>
          <p:cNvSpPr/>
          <p:nvPr/>
        </p:nvSpPr>
        <p:spPr>
          <a:xfrm>
            <a:off x="762000" y="1329448"/>
            <a:ext cx="12792635" cy="1375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b="1" dirty="0" err="1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Nossos</a:t>
            </a:r>
            <a:r>
              <a:rPr lang="en-US" sz="8696" b="1" dirty="0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8696" b="1" dirty="0" err="1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Patrocinadores</a:t>
            </a:r>
            <a:r>
              <a:rPr lang="en-US" sz="8696" b="1" dirty="0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:</a:t>
            </a:r>
            <a:endParaRPr lang="en-US" sz="8696" b="1" dirty="0">
              <a:latin typeface="Maven Pro Black" pitchFamily="2" charset="77"/>
            </a:endParaRPr>
          </a:p>
        </p:txBody>
      </p:sp>
      <p:sp>
        <p:nvSpPr>
          <p:cNvPr id="11" name="Tecnologia  o meio Pessoas so o fim">
            <a:extLst>
              <a:ext uri="{FF2B5EF4-FFF2-40B4-BE49-F238E27FC236}">
                <a16:creationId xmlns:a16="http://schemas.microsoft.com/office/drawing/2014/main" id="{E769BD2A-3BA4-4405-CF73-DD6CE7E8ABAA}"/>
              </a:ext>
            </a:extLst>
          </p:cNvPr>
          <p:cNvSpPr/>
          <p:nvPr/>
        </p:nvSpPr>
        <p:spPr>
          <a:xfrm>
            <a:off x="6010275" y="8714664"/>
            <a:ext cx="6267450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25000"/>
              </a:lnSpc>
              <a:spcAft>
                <a:spcPts val="2355"/>
              </a:spcAft>
              <a:buNone/>
            </a:pPr>
            <a:endParaRPr lang="en-US" sz="2552" dirty="0">
              <a:latin typeface="Maven Pro Medium" pitchFamily="2" charset="77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480F6F1F-B43D-DE2A-4069-55BF6831D0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26818" b="23502"/>
          <a:stretch>
            <a:fillRect/>
          </a:stretch>
        </p:blipFill>
        <p:spPr>
          <a:xfrm>
            <a:off x="2849112" y="5281921"/>
            <a:ext cx="4122664" cy="1024065"/>
          </a:xfrm>
          <a:prstGeom prst="rect">
            <a:avLst/>
          </a:prstGeom>
        </p:spPr>
      </p:pic>
      <p:pic>
        <p:nvPicPr>
          <p:cNvPr id="16" name="Imagem 15" descr="Logotipo&#10;&#10;O conteúdo gerado por IA pode estar incorreto.">
            <a:extLst>
              <a:ext uri="{FF2B5EF4-FFF2-40B4-BE49-F238E27FC236}">
                <a16:creationId xmlns:a16="http://schemas.microsoft.com/office/drawing/2014/main" id="{628A1C4B-19B1-B62B-FF7C-8157167B87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0126" y="7195616"/>
            <a:ext cx="3524857" cy="998002"/>
          </a:xfrm>
          <a:prstGeom prst="rect">
            <a:avLst/>
          </a:prstGeom>
        </p:spPr>
      </p:pic>
      <p:pic>
        <p:nvPicPr>
          <p:cNvPr id="18" name="Imagem 17" descr="Logotipo&#10;&#10;O conteúdo gerado por IA pode estar incorreto.">
            <a:extLst>
              <a:ext uri="{FF2B5EF4-FFF2-40B4-BE49-F238E27FC236}">
                <a16:creationId xmlns:a16="http://schemas.microsoft.com/office/drawing/2014/main" id="{564D9DD3-0024-E99E-15CD-90104F3CDD8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7705" t="4661" r="6812" b="16488"/>
          <a:stretch>
            <a:fillRect/>
          </a:stretch>
        </p:blipFill>
        <p:spPr>
          <a:xfrm>
            <a:off x="13333228" y="7107561"/>
            <a:ext cx="3524857" cy="1174112"/>
          </a:xfrm>
          <a:prstGeom prst="rect">
            <a:avLst/>
          </a:prstGeom>
        </p:spPr>
      </p:pic>
      <p:pic>
        <p:nvPicPr>
          <p:cNvPr id="20" name="Imagem 19" descr="Logotipo&#10;&#10;O conteúdo gerado por IA pode estar incorreto.">
            <a:extLst>
              <a:ext uri="{FF2B5EF4-FFF2-40B4-BE49-F238E27FC236}">
                <a16:creationId xmlns:a16="http://schemas.microsoft.com/office/drawing/2014/main" id="{C40859D0-CCDD-AA03-02B1-91FDA7A7CE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1237" y="7307625"/>
            <a:ext cx="4010644" cy="773984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D7671878-7493-C3AB-3D1B-3F8C09F6AC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58039" y="3117062"/>
            <a:ext cx="3255284" cy="1163221"/>
          </a:xfrm>
          <a:prstGeom prst="rect">
            <a:avLst/>
          </a:prstGeom>
        </p:spPr>
      </p:pic>
      <p:pic>
        <p:nvPicPr>
          <p:cNvPr id="24" name="Imagem 23" descr="Logotipo&#10;&#10;O conteúdo gerado por IA pode estar incorreto.">
            <a:extLst>
              <a:ext uri="{FF2B5EF4-FFF2-40B4-BE49-F238E27FC236}">
                <a16:creationId xmlns:a16="http://schemas.microsoft.com/office/drawing/2014/main" id="{C760D4C3-8DD7-63FF-6A02-8CC39828662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989452" y="4849353"/>
            <a:ext cx="3030415" cy="1889201"/>
          </a:xfrm>
          <a:prstGeom prst="rect">
            <a:avLst/>
          </a:prstGeom>
        </p:spPr>
      </p:pic>
      <p:pic>
        <p:nvPicPr>
          <p:cNvPr id="6" name="Imagem 5" descr="Uma imagem contendo placa, monitor, frente, escuro&#10;&#10;O conteúdo gerado por IA pode estar incorreto.">
            <a:extLst>
              <a:ext uri="{FF2B5EF4-FFF2-40B4-BE49-F238E27FC236}">
                <a16:creationId xmlns:a16="http://schemas.microsoft.com/office/drawing/2014/main" id="{B1ADD207-19AE-AF39-7B86-B3E963528B8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82293" y="3433169"/>
            <a:ext cx="3650675" cy="531007"/>
          </a:xfrm>
          <a:prstGeom prst="rect">
            <a:avLst/>
          </a:prstGeom>
        </p:spPr>
      </p:pic>
      <p:pic>
        <p:nvPicPr>
          <p:cNvPr id="13" name="Imagem 12" descr="Logotipo&#10;&#10;O conteúdo gerado por IA pode estar incorreto.">
            <a:extLst>
              <a:ext uri="{FF2B5EF4-FFF2-40B4-BE49-F238E27FC236}">
                <a16:creationId xmlns:a16="http://schemas.microsoft.com/office/drawing/2014/main" id="{4F5785C9-BB72-E8C2-E8E5-EE7CB6BCD58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38394" y="2811037"/>
            <a:ext cx="2501517" cy="1775270"/>
          </a:xfrm>
          <a:prstGeom prst="rect">
            <a:avLst/>
          </a:prstGeom>
        </p:spPr>
      </p:pic>
      <p:pic>
        <p:nvPicPr>
          <p:cNvPr id="15" name="Imagem 14" descr="Logotipo&#10;&#10;O conteúdo gerado por IA pode estar incorreto.">
            <a:extLst>
              <a:ext uri="{FF2B5EF4-FFF2-40B4-BE49-F238E27FC236}">
                <a16:creationId xmlns:a16="http://schemas.microsoft.com/office/drawing/2014/main" id="{963FA525-A892-429B-F114-F9B06954FA21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26746" t="33641" r="26284" b="37528"/>
          <a:stretch>
            <a:fillRect/>
          </a:stretch>
        </p:blipFill>
        <p:spPr>
          <a:xfrm>
            <a:off x="12864983" y="3299469"/>
            <a:ext cx="3650676" cy="798407"/>
          </a:xfrm>
          <a:prstGeom prst="rect">
            <a:avLst/>
          </a:prstGeom>
        </p:spPr>
      </p:pic>
      <p:pic>
        <p:nvPicPr>
          <p:cNvPr id="19" name="Imagem 18" descr="Logotipo&#10;&#10;O conteúdo gerado por IA pode estar incorreto.">
            <a:extLst>
              <a:ext uri="{FF2B5EF4-FFF2-40B4-BE49-F238E27FC236}">
                <a16:creationId xmlns:a16="http://schemas.microsoft.com/office/drawing/2014/main" id="{73E10F02-FC39-A9E1-F1BA-FE96EF11D94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93331" y="5049436"/>
            <a:ext cx="4374566" cy="1489035"/>
          </a:xfrm>
          <a:prstGeom prst="rect">
            <a:avLst/>
          </a:prstGeom>
        </p:spPr>
      </p:pic>
      <p:pic>
        <p:nvPicPr>
          <p:cNvPr id="23" name="Imagem 22" descr="Uma imagem contendo desenho&#10;&#10;O conteúdo gerado por IA pode estar incorreto.">
            <a:extLst>
              <a:ext uri="{FF2B5EF4-FFF2-40B4-BE49-F238E27FC236}">
                <a16:creationId xmlns:a16="http://schemas.microsoft.com/office/drawing/2014/main" id="{C4D0BEDB-81FA-3E97-2A2B-71C300C924E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62577" y="7268182"/>
            <a:ext cx="3030415" cy="85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23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FAE487-1931-CDCF-C0D3-6C8F4C98D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tangle 6" descr="preencoded.png">
            <a:extLst>
              <a:ext uri="{FF2B5EF4-FFF2-40B4-BE49-F238E27FC236}">
                <a16:creationId xmlns:a16="http://schemas.microsoft.com/office/drawing/2014/main" id="{73E94917-BA94-71F2-10E7-A4066CF03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3" name="Clip path group" descr="preencoded.png">
            <a:extLst>
              <a:ext uri="{FF2B5EF4-FFF2-40B4-BE49-F238E27FC236}">
                <a16:creationId xmlns:a16="http://schemas.microsoft.com/office/drawing/2014/main" id="{8A854442-5AE0-BB74-325D-C581AEC135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4" name="Frame 1" descr="preencoded.png">
            <a:extLst>
              <a:ext uri="{FF2B5EF4-FFF2-40B4-BE49-F238E27FC236}">
                <a16:creationId xmlns:a16="http://schemas.microsoft.com/office/drawing/2014/main" id="{262B4B71-B4E0-7A7B-A177-18DC1B58C41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pic>
        <p:nvPicPr>
          <p:cNvPr id="8" name="image">
            <a:extLst>
              <a:ext uri="{FF2B5EF4-FFF2-40B4-BE49-F238E27FC236}">
                <a16:creationId xmlns:a16="http://schemas.microsoft.com/office/drawing/2014/main" id="{67D99D2F-4712-FC7D-6FF5-D0514E5FDE8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0406912" y="1196859"/>
            <a:ext cx="4612955" cy="7893281"/>
          </a:xfrm>
          <a:prstGeom prst="rect">
            <a:avLst/>
          </a:prstGeom>
        </p:spPr>
      </p:pic>
      <p:sp>
        <p:nvSpPr>
          <p:cNvPr id="10" name="wwwmvpconfcombr">
            <a:extLst>
              <a:ext uri="{FF2B5EF4-FFF2-40B4-BE49-F238E27FC236}">
                <a16:creationId xmlns:a16="http://schemas.microsoft.com/office/drawing/2014/main" id="{65B1A490-ABC6-A18F-FA09-11998AAC79F3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11" name="Edio 2025">
            <a:extLst>
              <a:ext uri="{FF2B5EF4-FFF2-40B4-BE49-F238E27FC236}">
                <a16:creationId xmlns:a16="http://schemas.microsoft.com/office/drawing/2014/main" id="{937404C1-A4E1-15E7-0707-B471BC01EA73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2" name="Como apoiamos ONGs">
            <a:extLst>
              <a:ext uri="{FF2B5EF4-FFF2-40B4-BE49-F238E27FC236}">
                <a16:creationId xmlns:a16="http://schemas.microsoft.com/office/drawing/2014/main" id="{86126181-8509-CE25-C976-B6A364B39240}"/>
              </a:ext>
            </a:extLst>
          </p:cNvPr>
          <p:cNvSpPr/>
          <p:nvPr/>
        </p:nvSpPr>
        <p:spPr>
          <a:xfrm>
            <a:off x="764500" y="2834217"/>
            <a:ext cx="8039100" cy="3845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1667"/>
              </a:lnSpc>
              <a:spcAft>
                <a:spcPts val="20107"/>
              </a:spcAft>
              <a:buNone/>
            </a:pPr>
            <a:r>
              <a:rPr lang="en-US" sz="11400" b="1" dirty="0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AIS Support resources</a:t>
            </a:r>
            <a:endParaRPr lang="en-US" sz="11400" b="1" dirty="0">
              <a:latin typeface="Maven Pro Blac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84559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A333BF-A77C-7ED2-A0C8-0951D5B6D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18E0C7C0-99B1-2C49-C2E7-94B38E49EE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DCC24ACA-81BB-1ADA-D05E-B015BDFAAA3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C7BD85AC-6E70-EC84-15D8-998E750418A2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A7FFE45D-1C80-5285-DC51-C7527EB1048C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428906-B43B-7882-7964-2508431BE9A3}"/>
              </a:ext>
            </a:extLst>
          </p:cNvPr>
          <p:cNvSpPr/>
          <p:nvPr/>
        </p:nvSpPr>
        <p:spPr>
          <a:xfrm>
            <a:off x="10900229" y="8186057"/>
            <a:ext cx="3091542" cy="996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E61751-B964-A270-774F-2D36912C8A6D}"/>
              </a:ext>
            </a:extLst>
          </p:cNvPr>
          <p:cNvSpPr/>
          <p:nvPr/>
        </p:nvSpPr>
        <p:spPr>
          <a:xfrm>
            <a:off x="5551714" y="413657"/>
            <a:ext cx="7162799" cy="996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2" descr="Architecture diagram showing simple enterprise integration">
            <a:extLst>
              <a:ext uri="{FF2B5EF4-FFF2-40B4-BE49-F238E27FC236}">
                <a16:creationId xmlns:a16="http://schemas.microsoft.com/office/drawing/2014/main" id="{BA34927C-E01E-6C51-9EF2-F746998B9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9821" y="1532286"/>
            <a:ext cx="12388358" cy="7649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782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D2C97D-094D-D34A-0CDF-A397C77B0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4559BD1D-A148-3B81-6FC8-7609944E4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C809C288-5F18-3816-8189-753DAFD6145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2C828282-E974-ABDA-6457-44506A1F8265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FA07ED44-9004-56D4-2852-192E78F9B23B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B22019-C0F5-8C09-98BC-2F0F9676822A}"/>
              </a:ext>
            </a:extLst>
          </p:cNvPr>
          <p:cNvSpPr/>
          <p:nvPr/>
        </p:nvSpPr>
        <p:spPr>
          <a:xfrm>
            <a:off x="10900229" y="8186057"/>
            <a:ext cx="3091542" cy="996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728378-7F2A-E6A9-C28E-32A8098EF1CD}"/>
              </a:ext>
            </a:extLst>
          </p:cNvPr>
          <p:cNvSpPr/>
          <p:nvPr/>
        </p:nvSpPr>
        <p:spPr>
          <a:xfrm>
            <a:off x="5551714" y="413657"/>
            <a:ext cx="7162799" cy="996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F55C682-8C28-2297-A3AE-A79AAF467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2949821" y="2027625"/>
            <a:ext cx="12388358" cy="6659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614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2C3C96-477C-768D-1D5A-2FA6CA135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9464CB49-3A17-F638-9C1B-E988AD258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B185C8B9-9DE9-C643-A7E9-1DB01D6FB54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239118F9-A1F6-41FE-5AFA-B91423F7880C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6B5C0BFA-A82E-FC10-71F5-B60E8F3F7C40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EE82FE-88AE-9D21-A47D-20510EF799F9}"/>
              </a:ext>
            </a:extLst>
          </p:cNvPr>
          <p:cNvSpPr/>
          <p:nvPr/>
        </p:nvSpPr>
        <p:spPr>
          <a:xfrm>
            <a:off x="10900229" y="8186057"/>
            <a:ext cx="3091542" cy="996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9D3287-C4DC-346C-1BB4-825F5E7BCB10}"/>
              </a:ext>
            </a:extLst>
          </p:cNvPr>
          <p:cNvSpPr/>
          <p:nvPr/>
        </p:nvSpPr>
        <p:spPr>
          <a:xfrm>
            <a:off x="5551714" y="413657"/>
            <a:ext cx="7162799" cy="996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95DBF6A-2B69-F0BE-F646-3E898BB86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2949822" y="2027625"/>
            <a:ext cx="12388356" cy="6659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856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273D02-DCFF-3389-888F-844FB05E7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5EA13ED2-6930-CEEA-8C94-612C804914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3E8FF543-33D1-3245-CFEB-206588040E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E8E8D4DD-6F6B-F551-3D1F-D98CEA017527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BA1D8F4D-2672-627E-E1A0-3E7318858BB4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63568C-EB7B-5DBA-4265-5E5ADA79F308}"/>
              </a:ext>
            </a:extLst>
          </p:cNvPr>
          <p:cNvSpPr/>
          <p:nvPr/>
        </p:nvSpPr>
        <p:spPr>
          <a:xfrm>
            <a:off x="10900229" y="8186057"/>
            <a:ext cx="3091542" cy="996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646F88-8A71-06FD-192B-7F27EEDE51B0}"/>
              </a:ext>
            </a:extLst>
          </p:cNvPr>
          <p:cNvSpPr/>
          <p:nvPr/>
        </p:nvSpPr>
        <p:spPr>
          <a:xfrm>
            <a:off x="5551714" y="413657"/>
            <a:ext cx="7162799" cy="996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6DE1091-572B-28DF-8F1C-7FDB1A48A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2949822" y="2027625"/>
            <a:ext cx="12388356" cy="6659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013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219AED-5A63-3B52-4C89-F832C2DAC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AC543CD9-F7A2-2108-47B0-A434D61B5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36B88C03-FA2A-31C0-F165-E3CE74574AE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46C0AA50-6EBB-E4F2-81EE-74EBBE15D2D4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14BCAD5D-8DCA-2BB7-1832-B4C4E3131AD3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9DC682-FB42-6C36-A7D2-E01509B0764C}"/>
              </a:ext>
            </a:extLst>
          </p:cNvPr>
          <p:cNvSpPr/>
          <p:nvPr/>
        </p:nvSpPr>
        <p:spPr>
          <a:xfrm>
            <a:off x="10900229" y="8186057"/>
            <a:ext cx="3091542" cy="996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568E6E-087E-CA07-7833-401B23713CA0}"/>
              </a:ext>
            </a:extLst>
          </p:cNvPr>
          <p:cNvSpPr/>
          <p:nvPr/>
        </p:nvSpPr>
        <p:spPr>
          <a:xfrm>
            <a:off x="5551714" y="413657"/>
            <a:ext cx="7162799" cy="996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23A9949-6510-9397-E247-E7C5D402F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3609457" y="1219200"/>
            <a:ext cx="11047311" cy="814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561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5A21BF-69E6-9C15-D4D5-1B769BF08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reencoded.png">
            <a:extLst>
              <a:ext uri="{FF2B5EF4-FFF2-40B4-BE49-F238E27FC236}">
                <a16:creationId xmlns:a16="http://schemas.microsoft.com/office/drawing/2014/main" id="{AA5A97C1-80F7-2688-758C-972DFE720F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Rectangle 6" descr="preencoded.png">
            <a:extLst>
              <a:ext uri="{FF2B5EF4-FFF2-40B4-BE49-F238E27FC236}">
                <a16:creationId xmlns:a16="http://schemas.microsoft.com/office/drawing/2014/main" id="{98C16243-96F2-BADF-D3EE-E2609D1554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4" name="Clip path group" descr="preencoded.png">
            <a:extLst>
              <a:ext uri="{FF2B5EF4-FFF2-40B4-BE49-F238E27FC236}">
                <a16:creationId xmlns:a16="http://schemas.microsoft.com/office/drawing/2014/main" id="{65B95759-F098-EEFC-35BC-707D5AB99B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5" name="Frame 1" descr="preencoded.png">
            <a:extLst>
              <a:ext uri="{FF2B5EF4-FFF2-40B4-BE49-F238E27FC236}">
                <a16:creationId xmlns:a16="http://schemas.microsoft.com/office/drawing/2014/main" id="{D9B77D4A-DCD7-4520-DE90-1B0877EB96F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9" name="wwwmvpconfcombr">
            <a:extLst>
              <a:ext uri="{FF2B5EF4-FFF2-40B4-BE49-F238E27FC236}">
                <a16:creationId xmlns:a16="http://schemas.microsoft.com/office/drawing/2014/main" id="{AB18DEF6-F47B-C471-2E74-233213012DD3}"/>
              </a:ext>
            </a:extLst>
          </p:cNvPr>
          <p:cNvSpPr/>
          <p:nvPr/>
        </p:nvSpPr>
        <p:spPr>
          <a:xfrm>
            <a:off x="14901333" y="9182100"/>
            <a:ext cx="265324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/>
                <a:uLnTx/>
                <a:uFillTx/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Edio 2025">
            <a:extLst>
              <a:ext uri="{FF2B5EF4-FFF2-40B4-BE49-F238E27FC236}">
                <a16:creationId xmlns:a16="http://schemas.microsoft.com/office/drawing/2014/main" id="{079A5D2F-E151-ADA3-1300-DA100EC98F4D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Nosso Propsito">
            <a:extLst>
              <a:ext uri="{FF2B5EF4-FFF2-40B4-BE49-F238E27FC236}">
                <a16:creationId xmlns:a16="http://schemas.microsoft.com/office/drawing/2014/main" id="{AB731155-402E-67DF-376E-CCC6F0178307}"/>
              </a:ext>
            </a:extLst>
          </p:cNvPr>
          <p:cNvSpPr/>
          <p:nvPr/>
        </p:nvSpPr>
        <p:spPr>
          <a:xfrm>
            <a:off x="761998" y="3012893"/>
            <a:ext cx="16478251" cy="3333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1667"/>
              </a:lnSpc>
              <a:spcBef>
                <a:spcPts val="0"/>
              </a:spcBef>
              <a:spcAft>
                <a:spcPts val="11004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927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AIS + Fabric </a:t>
            </a:r>
            <a:br>
              <a:rPr kumimoji="0" lang="en-US" sz="11927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</a:br>
            <a:r>
              <a:rPr kumimoji="0" lang="en-US" sz="11927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Powering AI</a:t>
            </a:r>
            <a:endParaRPr kumimoji="0" lang="en-US" sz="11927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ven Pro Black" pitchFamily="2" charset="77"/>
              <a:ea typeface="Maven Pro Regular" pitchFamily="34" charset="-122"/>
              <a:cs typeface="Maven Pro Regular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07817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58B96A-483B-BD30-91EE-DEFDCB2E2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6AE53B77-8CED-A233-D5A9-F5BD5E90F4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675D3B1D-0098-EE1E-2DE6-9C515DA9E9D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433CA692-A63B-0E3D-5EF1-E00AAD2E6240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FB8AC1A1-F4B0-BF53-4692-E7BE907DFF3A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945E73-4347-0E6F-94E6-E64FF5A153C9}"/>
              </a:ext>
            </a:extLst>
          </p:cNvPr>
          <p:cNvSpPr/>
          <p:nvPr/>
        </p:nvSpPr>
        <p:spPr>
          <a:xfrm>
            <a:off x="10900229" y="8186057"/>
            <a:ext cx="3091542" cy="996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2EEEAB-B40F-4F38-9FB7-87B08A3D09D9}"/>
              </a:ext>
            </a:extLst>
          </p:cNvPr>
          <p:cNvSpPr/>
          <p:nvPr/>
        </p:nvSpPr>
        <p:spPr>
          <a:xfrm>
            <a:off x="5551714" y="413657"/>
            <a:ext cx="7162799" cy="996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5A9BBB1-75E8-F7AB-4454-338FD74E1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203199" y="2480672"/>
            <a:ext cx="8606675" cy="6217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6886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344F7-68A6-B9B7-254B-EBB128283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79FBBAD6-F140-49A1-464B-764AFE731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499CA947-A8FB-E34F-536A-723A31AE8A9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61316A13-12EF-3C59-74D1-E664EFDC76D5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6166DFA0-CEA5-3FE9-05C4-5F0C4BBE54B3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705137-2C1C-A551-B7E1-538D43D7BFA0}"/>
              </a:ext>
            </a:extLst>
          </p:cNvPr>
          <p:cNvSpPr/>
          <p:nvPr/>
        </p:nvSpPr>
        <p:spPr>
          <a:xfrm>
            <a:off x="10900229" y="8186057"/>
            <a:ext cx="3091542" cy="996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AF23B4-EE7B-6BDA-6034-26C4427C1FAD}"/>
              </a:ext>
            </a:extLst>
          </p:cNvPr>
          <p:cNvSpPr/>
          <p:nvPr/>
        </p:nvSpPr>
        <p:spPr>
          <a:xfrm>
            <a:off x="5551714" y="413657"/>
            <a:ext cx="7162799" cy="996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18F3F9C-EAEE-0EFB-CF3B-90FF2CB2B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201949" y="2476920"/>
            <a:ext cx="17893297" cy="6217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4D8300F-5200-66CF-0EDC-B2ABD6D03E8C}"/>
              </a:ext>
            </a:extLst>
          </p:cNvPr>
          <p:cNvCxnSpPr>
            <a:cxnSpLocks/>
          </p:cNvCxnSpPr>
          <p:nvPr/>
        </p:nvCxnSpPr>
        <p:spPr>
          <a:xfrm>
            <a:off x="7329714" y="5341257"/>
            <a:ext cx="2133600" cy="12700"/>
          </a:xfrm>
          <a:prstGeom prst="bentConnector3">
            <a:avLst>
              <a:gd name="adj1" fmla="val -102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686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9A7FA5-8569-A4F9-C45B-70F086CA2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D1514006-CD42-5292-3DE3-02AA3425A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3AAC597C-CF18-04D5-F2FE-F9277C38AC9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9D6B0A9D-A241-5F02-B1DB-DB0159C7DE20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14114DC4-FB06-93CC-3A87-30DFDE21F70B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CC98432D-7643-A64B-3163-85C5F848F00E}"/>
              </a:ext>
            </a:extLst>
          </p:cNvPr>
          <p:cNvSpPr/>
          <p:nvPr/>
        </p:nvSpPr>
        <p:spPr>
          <a:xfrm>
            <a:off x="762000" y="3023477"/>
            <a:ext cx="7055224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b="1" dirty="0" err="1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Porque</a:t>
            </a:r>
            <a:r>
              <a:rPr lang="en-US" sz="8696" b="1" dirty="0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 mudar para AIS ?</a:t>
            </a:r>
            <a:endParaRPr lang="en-US" sz="8696" b="1" dirty="0">
              <a:latin typeface="Maven Pro Black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F9AACE0-3DA3-189E-859E-6CE0A74E2FD8}"/>
              </a:ext>
            </a:extLst>
          </p:cNvPr>
          <p:cNvSpPr/>
          <p:nvPr/>
        </p:nvSpPr>
        <p:spPr>
          <a:xfrm>
            <a:off x="8103854" y="3103885"/>
            <a:ext cx="792991" cy="792991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91ADBEF-F9FA-B5A5-479B-A6F65DF4EF06}"/>
              </a:ext>
            </a:extLst>
          </p:cNvPr>
          <p:cNvSpPr/>
          <p:nvPr/>
        </p:nvSpPr>
        <p:spPr>
          <a:xfrm>
            <a:off x="8103854" y="4467973"/>
            <a:ext cx="792991" cy="792991"/>
          </a:xfrm>
          <a:prstGeom prst="ellipse">
            <a:avLst/>
          </a:prstGeom>
          <a:solidFill>
            <a:schemeClr val="bg1"/>
          </a:solidFill>
          <a:ln w="6350">
            <a:solidFill>
              <a:srgbClr val="008E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C7F53B1-C202-43FC-4268-16E100CDE757}"/>
              </a:ext>
            </a:extLst>
          </p:cNvPr>
          <p:cNvSpPr/>
          <p:nvPr/>
        </p:nvSpPr>
        <p:spPr>
          <a:xfrm>
            <a:off x="8103854" y="5857461"/>
            <a:ext cx="792991" cy="792991"/>
          </a:xfrm>
          <a:prstGeom prst="ellipse">
            <a:avLst/>
          </a:prstGeom>
          <a:solidFill>
            <a:schemeClr val="bg1"/>
          </a:solidFill>
          <a:ln w="6350">
            <a:solidFill>
              <a:srgbClr val="008E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144CA6F-C755-0991-8656-3EB06EF04760}"/>
              </a:ext>
            </a:extLst>
          </p:cNvPr>
          <p:cNvSpPr/>
          <p:nvPr/>
        </p:nvSpPr>
        <p:spPr>
          <a:xfrm>
            <a:off x="13244073" y="4456670"/>
            <a:ext cx="792991" cy="792991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39A8E57-2430-C3D1-528D-DEA9A9350BF1}"/>
              </a:ext>
            </a:extLst>
          </p:cNvPr>
          <p:cNvSpPr/>
          <p:nvPr/>
        </p:nvSpPr>
        <p:spPr>
          <a:xfrm>
            <a:off x="13284107" y="5818528"/>
            <a:ext cx="792991" cy="792991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739C99A-0920-049D-5C21-1F85DD697880}"/>
              </a:ext>
            </a:extLst>
          </p:cNvPr>
          <p:cNvSpPr/>
          <p:nvPr/>
        </p:nvSpPr>
        <p:spPr>
          <a:xfrm>
            <a:off x="13244073" y="3103245"/>
            <a:ext cx="792991" cy="792991"/>
          </a:xfrm>
          <a:prstGeom prst="ellipse">
            <a:avLst/>
          </a:prstGeom>
          <a:solidFill>
            <a:schemeClr val="bg1"/>
          </a:solidFill>
          <a:ln w="6350">
            <a:solidFill>
              <a:srgbClr val="008E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1688F3E-644D-E147-EB1C-7D965D4C234B}"/>
              </a:ext>
            </a:extLst>
          </p:cNvPr>
          <p:cNvSpPr txBox="1">
            <a:spLocks/>
          </p:cNvSpPr>
          <p:nvPr/>
        </p:nvSpPr>
        <p:spPr>
          <a:xfrm>
            <a:off x="9096355" y="4781640"/>
            <a:ext cx="3221351" cy="264125"/>
          </a:xfrm>
          <a:prstGeom prst="rect">
            <a:avLst/>
          </a:prstGeom>
        </p:spPr>
        <p:txBody>
          <a:bodyPr l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Cost-Effectiveness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0EAD486-A531-3366-5F28-5DDA7C6AE162}"/>
              </a:ext>
            </a:extLst>
          </p:cNvPr>
          <p:cNvSpPr txBox="1">
            <a:spLocks/>
          </p:cNvSpPr>
          <p:nvPr/>
        </p:nvSpPr>
        <p:spPr>
          <a:xfrm>
            <a:off x="9096355" y="3298829"/>
            <a:ext cx="3221351" cy="465231"/>
          </a:xfrm>
          <a:prstGeom prst="rect">
            <a:avLst/>
          </a:prstGeom>
        </p:spPr>
        <p:txBody>
          <a:bodyPr l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Comprehensive Integration Capabilities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F77646E7-8544-BFC4-8F75-333BFF5F0F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6355" y="6131710"/>
            <a:ext cx="3497047" cy="264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0" tIns="0" rIns="0" bIns="0" numCol="1" anchorCtr="0" compatLnSpc="1">
            <a:prstTxWarp prst="textNoShape">
              <a:avLst/>
            </a:prstTxWarp>
            <a:noAutofit/>
          </a:bodyPr>
          <a:lstStyle/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Vendor Consolidation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A30DB37-3281-74E9-D7E2-90128DBA7489}"/>
              </a:ext>
            </a:extLst>
          </p:cNvPr>
          <p:cNvSpPr txBox="1">
            <a:spLocks/>
          </p:cNvSpPr>
          <p:nvPr/>
        </p:nvSpPr>
        <p:spPr>
          <a:xfrm>
            <a:off x="14304649" y="3357014"/>
            <a:ext cx="3221351" cy="264125"/>
          </a:xfrm>
          <a:prstGeom prst="rect">
            <a:avLst/>
          </a:prstGeom>
        </p:spPr>
        <p:txBody>
          <a:bodyPr l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Scalability and Flexibility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A9486CB6-172A-CC48-D070-42F3DA0DE039}"/>
              </a:ext>
            </a:extLst>
          </p:cNvPr>
          <p:cNvSpPr txBox="1">
            <a:spLocks/>
          </p:cNvSpPr>
          <p:nvPr/>
        </p:nvSpPr>
        <p:spPr>
          <a:xfrm>
            <a:off x="14279501" y="4721102"/>
            <a:ext cx="3221351" cy="264125"/>
          </a:xfrm>
          <a:prstGeom prst="rect">
            <a:avLst/>
          </a:prstGeom>
        </p:spPr>
        <p:txBody>
          <a:bodyPr l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Security and Compliance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DE6A787-CA2F-389D-76AA-351C656F50D1}"/>
              </a:ext>
            </a:extLst>
          </p:cNvPr>
          <p:cNvSpPr txBox="1">
            <a:spLocks/>
          </p:cNvSpPr>
          <p:nvPr/>
        </p:nvSpPr>
        <p:spPr>
          <a:xfrm>
            <a:off x="14304649" y="5989637"/>
            <a:ext cx="2902844" cy="528638"/>
          </a:xfrm>
          <a:prstGeom prst="rect">
            <a:avLst/>
          </a:prstGeom>
        </p:spPr>
        <p:txBody>
          <a:bodyPr l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Native Integration with Azure Ecosystem</a:t>
            </a:r>
          </a:p>
        </p:txBody>
      </p:sp>
      <p:pic>
        <p:nvPicPr>
          <p:cNvPr id="20" name="Picture Placeholder 16" descr="Shield Tick with solid fill">
            <a:extLst>
              <a:ext uri="{FF2B5EF4-FFF2-40B4-BE49-F238E27FC236}">
                <a16:creationId xmlns:a16="http://schemas.microsoft.com/office/drawing/2014/main" id="{E2201BAC-BDCF-447F-691A-27A5D165C2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2155" b="2155"/>
          <a:stretch>
            <a:fillRect/>
          </a:stretch>
        </p:blipFill>
        <p:spPr>
          <a:xfrm>
            <a:off x="13364738" y="4595448"/>
            <a:ext cx="552450" cy="528638"/>
          </a:xfrm>
          <a:prstGeom prst="rect">
            <a:avLst/>
          </a:prstGeom>
        </p:spPr>
      </p:pic>
      <p:pic>
        <p:nvPicPr>
          <p:cNvPr id="21" name="Picture Placeholder 20" descr="Upload with solid fill">
            <a:extLst>
              <a:ext uri="{FF2B5EF4-FFF2-40B4-BE49-F238E27FC236}">
                <a16:creationId xmlns:a16="http://schemas.microsoft.com/office/drawing/2014/main" id="{EA92409E-EC80-739E-6570-51A77E6469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t="2155" b="2155"/>
          <a:stretch>
            <a:fillRect/>
          </a:stretch>
        </p:blipFill>
        <p:spPr>
          <a:xfrm>
            <a:off x="13404377" y="5950704"/>
            <a:ext cx="552450" cy="528638"/>
          </a:xfrm>
          <a:prstGeom prst="rect">
            <a:avLst/>
          </a:prstGeom>
        </p:spPr>
      </p:pic>
      <p:pic>
        <p:nvPicPr>
          <p:cNvPr id="22" name="Picture Placeholder 30" descr="Money with solid fill">
            <a:extLst>
              <a:ext uri="{FF2B5EF4-FFF2-40B4-BE49-F238E27FC236}">
                <a16:creationId xmlns:a16="http://schemas.microsoft.com/office/drawing/2014/main" id="{D113C50B-9988-252D-BA39-B7760AF517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2155" b="2155"/>
          <a:stretch>
            <a:fillRect/>
          </a:stretch>
        </p:blipFill>
        <p:spPr>
          <a:xfrm>
            <a:off x="8231416" y="4588846"/>
            <a:ext cx="552450" cy="528638"/>
          </a:xfrm>
          <a:prstGeom prst="rect">
            <a:avLst/>
          </a:prstGeom>
        </p:spPr>
      </p:pic>
      <p:pic>
        <p:nvPicPr>
          <p:cNvPr id="23" name="Picture Placeholder 30" descr="Tools with solid fill">
            <a:extLst>
              <a:ext uri="{FF2B5EF4-FFF2-40B4-BE49-F238E27FC236}">
                <a16:creationId xmlns:a16="http://schemas.microsoft.com/office/drawing/2014/main" id="{3BA807DE-73DB-8B02-8260-1BDF428339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t="2155" b="2155"/>
          <a:stretch/>
        </p:blipFill>
        <p:spPr>
          <a:xfrm>
            <a:off x="8226040" y="3235422"/>
            <a:ext cx="552450" cy="528638"/>
          </a:xfrm>
          <a:prstGeom prst="rect">
            <a:avLst/>
          </a:prstGeom>
        </p:spPr>
      </p:pic>
      <p:pic>
        <p:nvPicPr>
          <p:cNvPr id="24" name="Graphic 23" descr="Kiosk with solid fill">
            <a:extLst>
              <a:ext uri="{FF2B5EF4-FFF2-40B4-BE49-F238E27FC236}">
                <a16:creationId xmlns:a16="http://schemas.microsoft.com/office/drawing/2014/main" id="{D850B194-09CA-0187-1623-2205ECB933E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16831" y="5980256"/>
            <a:ext cx="567035" cy="567035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F24DE7FC-BEC0-9600-5936-390948712BDD}"/>
              </a:ext>
            </a:extLst>
          </p:cNvPr>
          <p:cNvGrpSpPr/>
          <p:nvPr/>
        </p:nvGrpSpPr>
        <p:grpSpPr>
          <a:xfrm>
            <a:off x="13364738" y="3235422"/>
            <a:ext cx="552450" cy="528638"/>
            <a:chOff x="6418263" y="1866900"/>
            <a:chExt cx="552450" cy="528638"/>
          </a:xfrm>
          <a:solidFill>
            <a:srgbClr val="008EFF"/>
          </a:solidFill>
        </p:grpSpPr>
        <p:pic>
          <p:nvPicPr>
            <p:cNvPr id="26" name="Picture Placeholder 9" descr="Maximize with solid fill">
              <a:extLst>
                <a:ext uri="{FF2B5EF4-FFF2-40B4-BE49-F238E27FC236}">
                  <a16:creationId xmlns:a16="http://schemas.microsoft.com/office/drawing/2014/main" id="{4953C53C-B826-939C-A9B1-20DDF5961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t="2155" b="2155"/>
            <a:stretch>
              <a:fillRect/>
            </a:stretch>
          </p:blipFill>
          <p:spPr>
            <a:xfrm>
              <a:off x="6418263" y="1866900"/>
              <a:ext cx="552450" cy="528638"/>
            </a:xfrm>
            <a:prstGeom prst="rect">
              <a:avLst/>
            </a:prstGeom>
          </p:spPr>
        </p:pic>
        <p:sp>
          <p:nvSpPr>
            <p:cNvPr id="27" name="Half Frame 26">
              <a:extLst>
                <a:ext uri="{FF2B5EF4-FFF2-40B4-BE49-F238E27FC236}">
                  <a16:creationId xmlns:a16="http://schemas.microsoft.com/office/drawing/2014/main" id="{9B04B99D-61D1-05A2-C421-7BCF9BA1FDF7}"/>
                </a:ext>
              </a:extLst>
            </p:cNvPr>
            <p:cNvSpPr/>
            <p:nvPr/>
          </p:nvSpPr>
          <p:spPr>
            <a:xfrm rot="10800000">
              <a:off x="6555874" y="2055726"/>
              <a:ext cx="356509" cy="264124"/>
            </a:xfrm>
            <a:prstGeom prst="halfFrame">
              <a:avLst>
                <a:gd name="adj1" fmla="val 12675"/>
                <a:gd name="adj2" fmla="val 12674"/>
              </a:avLst>
            </a:prstGeom>
            <a:grpFill/>
            <a:ln>
              <a:solidFill>
                <a:srgbClr val="008E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Half Frame 27">
              <a:extLst>
                <a:ext uri="{FF2B5EF4-FFF2-40B4-BE49-F238E27FC236}">
                  <a16:creationId xmlns:a16="http://schemas.microsoft.com/office/drawing/2014/main" id="{6CF2869A-824C-EC68-6EA2-43B2A737C125}"/>
                </a:ext>
              </a:extLst>
            </p:cNvPr>
            <p:cNvSpPr/>
            <p:nvPr/>
          </p:nvSpPr>
          <p:spPr>
            <a:xfrm>
              <a:off x="6503172" y="1945149"/>
              <a:ext cx="324304" cy="264124"/>
            </a:xfrm>
            <a:prstGeom prst="halfFrame">
              <a:avLst>
                <a:gd name="adj1" fmla="val 12675"/>
                <a:gd name="adj2" fmla="val 12674"/>
              </a:avLst>
            </a:prstGeom>
            <a:grpFill/>
            <a:ln>
              <a:solidFill>
                <a:srgbClr val="008E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6089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E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D3526E-7E70-DF60-FF09-BBFF1CBFB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VP Conf">
            <a:extLst>
              <a:ext uri="{FF2B5EF4-FFF2-40B4-BE49-F238E27FC236}">
                <a16:creationId xmlns:a16="http://schemas.microsoft.com/office/drawing/2014/main" id="{AE3F278E-1974-4E91-17FA-EEAB6BFFE0FD}"/>
              </a:ext>
            </a:extLst>
          </p:cNvPr>
          <p:cNvSpPr/>
          <p:nvPr/>
        </p:nvSpPr>
        <p:spPr>
          <a:xfrm>
            <a:off x="9658350" y="2211022"/>
            <a:ext cx="9801225" cy="4857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5833"/>
              </a:lnSpc>
              <a:spcBef>
                <a:spcPts val="0"/>
              </a:spcBef>
              <a:spcAft>
                <a:spcPts val="3067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24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MVP Conf</a:t>
            </a:r>
            <a:endParaRPr kumimoji="0" lang="en-US" sz="3324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ven Pro Black" pitchFamily="2" charset="77"/>
              <a:ea typeface="+mn-ea"/>
              <a:cs typeface="+mn-cs"/>
            </a:endParaRPr>
          </a:p>
        </p:txBody>
      </p:sp>
      <p:pic>
        <p:nvPicPr>
          <p:cNvPr id="2" name="Group 6" descr="preencoded.png">
            <a:extLst>
              <a:ext uri="{FF2B5EF4-FFF2-40B4-BE49-F238E27FC236}">
                <a16:creationId xmlns:a16="http://schemas.microsoft.com/office/drawing/2014/main" id="{6F4B437F-B3F5-3FB5-4CB0-0B3855BAD0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Rectangle 6" descr="preencoded.png">
            <a:extLst>
              <a:ext uri="{FF2B5EF4-FFF2-40B4-BE49-F238E27FC236}">
                <a16:creationId xmlns:a16="http://schemas.microsoft.com/office/drawing/2014/main" id="{380D46E2-7F78-1C01-3E85-453357A2A0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4" name="Clip path group" descr="preencoded.png">
            <a:extLst>
              <a:ext uri="{FF2B5EF4-FFF2-40B4-BE49-F238E27FC236}">
                <a16:creationId xmlns:a16="http://schemas.microsoft.com/office/drawing/2014/main" id="{EE7A8A0A-9C00-F27A-761C-0A2F9BB8AF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sp>
        <p:nvSpPr>
          <p:cNvPr id="8" name="Junte-se a ns nessa jornada">
            <a:extLst>
              <a:ext uri="{FF2B5EF4-FFF2-40B4-BE49-F238E27FC236}">
                <a16:creationId xmlns:a16="http://schemas.microsoft.com/office/drawing/2014/main" id="{765BD019-7EC9-5460-57EF-9BC142DDB365}"/>
              </a:ext>
            </a:extLst>
          </p:cNvPr>
          <p:cNvSpPr/>
          <p:nvPr/>
        </p:nvSpPr>
        <p:spPr>
          <a:xfrm>
            <a:off x="762000" y="3478338"/>
            <a:ext cx="7101840" cy="2266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5833"/>
              </a:lnSpc>
              <a:spcBef>
                <a:spcPts val="0"/>
              </a:spcBef>
              <a:spcAft>
                <a:spcPts val="715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74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Lucas Massena</a:t>
            </a:r>
            <a:endParaRPr kumimoji="0" lang="en-US" sz="7749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ven Pro Black" pitchFamily="2" charset="77"/>
              <a:ea typeface="+mn-ea"/>
              <a:cs typeface="+mn-cs"/>
            </a:endParaRPr>
          </a:p>
        </p:txBody>
      </p:sp>
      <p:sp>
        <p:nvSpPr>
          <p:cNvPr id="9" name="Se voc acredita que tecnologia e empatia devem caminhar juntas o MVP Conf  seu lugarParticipe Compartilhe Transforme">
            <a:extLst>
              <a:ext uri="{FF2B5EF4-FFF2-40B4-BE49-F238E27FC236}">
                <a16:creationId xmlns:a16="http://schemas.microsoft.com/office/drawing/2014/main" id="{B00F08E3-1BFA-12BB-8996-A1861DEEEFCC}"/>
              </a:ext>
            </a:extLst>
          </p:cNvPr>
          <p:cNvSpPr/>
          <p:nvPr/>
        </p:nvSpPr>
        <p:spPr>
          <a:xfrm>
            <a:off x="762000" y="5745288"/>
            <a:ext cx="6343650" cy="2994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Fractional-CTO and Cloud Solutions Architect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lang="en-US" sz="21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20+ years of experience in IT industry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Go-Kart racer</a:t>
            </a:r>
            <a:endParaRPr lang="en-US" sz="2100" dirty="0">
              <a:solidFill>
                <a:srgbClr val="FFFFFF"/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Motorhome builder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lang="en-US" sz="21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Father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849140A-0C20-21D4-D1EB-FA11D6CF54A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0194132" y="1192892"/>
            <a:ext cx="5786437" cy="1028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830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D3706D-8F40-317E-B97D-15AC7AC07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tangle 6" descr="preencoded.png">
            <a:extLst>
              <a:ext uri="{FF2B5EF4-FFF2-40B4-BE49-F238E27FC236}">
                <a16:creationId xmlns:a16="http://schemas.microsoft.com/office/drawing/2014/main" id="{F72F91A6-E3D5-837D-AFF7-59796E62A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3" name="Clip path group" descr="preencoded.png">
            <a:extLst>
              <a:ext uri="{FF2B5EF4-FFF2-40B4-BE49-F238E27FC236}">
                <a16:creationId xmlns:a16="http://schemas.microsoft.com/office/drawing/2014/main" id="{F62E6173-487B-2848-40B1-6F535A6766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4" name="Frame 1" descr="preencoded.png">
            <a:extLst>
              <a:ext uri="{FF2B5EF4-FFF2-40B4-BE49-F238E27FC236}">
                <a16:creationId xmlns:a16="http://schemas.microsoft.com/office/drawing/2014/main" id="{B87F364B-3DDF-E48A-01A2-B561BD2741E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pic>
        <p:nvPicPr>
          <p:cNvPr id="8" name="image" descr="preencoded.png">
            <a:extLst>
              <a:ext uri="{FF2B5EF4-FFF2-40B4-BE49-F238E27FC236}">
                <a16:creationId xmlns:a16="http://schemas.microsoft.com/office/drawing/2014/main" id="{0796D5BE-B0DC-8E15-E0BD-D2498EBFC16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0410825" y="4943475"/>
            <a:ext cx="6810375" cy="3105150"/>
          </a:xfrm>
          <a:prstGeom prst="rect">
            <a:avLst/>
          </a:prstGeom>
        </p:spPr>
      </p:pic>
      <p:sp>
        <p:nvSpPr>
          <p:cNvPr id="10" name="wwwmvpconfcombr">
            <a:extLst>
              <a:ext uri="{FF2B5EF4-FFF2-40B4-BE49-F238E27FC236}">
                <a16:creationId xmlns:a16="http://schemas.microsoft.com/office/drawing/2014/main" id="{1684FD3A-31FE-A77F-4DAF-7AF7E1AA8078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11" name="Edio 2025">
            <a:extLst>
              <a:ext uri="{FF2B5EF4-FFF2-40B4-BE49-F238E27FC236}">
                <a16:creationId xmlns:a16="http://schemas.microsoft.com/office/drawing/2014/main" id="{3497A0A6-5B75-325D-7615-EE6F21C69265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2" name="Como apoiamos ONGs">
            <a:extLst>
              <a:ext uri="{FF2B5EF4-FFF2-40B4-BE49-F238E27FC236}">
                <a16:creationId xmlns:a16="http://schemas.microsoft.com/office/drawing/2014/main" id="{A12A5D69-138C-0E34-2C5D-5B8EB6965A37}"/>
              </a:ext>
            </a:extLst>
          </p:cNvPr>
          <p:cNvSpPr/>
          <p:nvPr/>
        </p:nvSpPr>
        <p:spPr>
          <a:xfrm>
            <a:off x="764500" y="2834217"/>
            <a:ext cx="8039100" cy="3845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1667"/>
              </a:lnSpc>
              <a:spcAft>
                <a:spcPts val="20107"/>
              </a:spcAft>
              <a:buNone/>
            </a:pPr>
            <a:r>
              <a:rPr lang="en-US" sz="13705" b="1" dirty="0" err="1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Título</a:t>
            </a:r>
            <a:r>
              <a:rPr lang="en-US" sz="13705" b="1" dirty="0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 de </a:t>
            </a:r>
            <a:r>
              <a:rPr lang="en-US" sz="13705" b="1" dirty="0" err="1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exemplo</a:t>
            </a:r>
            <a:endParaRPr lang="en-US" sz="13705" b="1" dirty="0">
              <a:latin typeface="Maven Pro Black" pitchFamily="2" charset="77"/>
            </a:endParaRPr>
          </a:p>
        </p:txBody>
      </p:sp>
      <p:sp>
        <p:nvSpPr>
          <p:cNvPr id="13" name="Todo lucro do MVP Conf  revertido em doaes e projetos com impacto real">
            <a:extLst>
              <a:ext uri="{FF2B5EF4-FFF2-40B4-BE49-F238E27FC236}">
                <a16:creationId xmlns:a16="http://schemas.microsoft.com/office/drawing/2014/main" id="{95F37ED0-8625-DCAD-AA7E-6C44610CBD31}"/>
              </a:ext>
            </a:extLst>
          </p:cNvPr>
          <p:cNvSpPr/>
          <p:nvPr/>
        </p:nvSpPr>
        <p:spPr>
          <a:xfrm>
            <a:off x="762000" y="6939492"/>
            <a:ext cx="6434374" cy="1343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2165"/>
              </a:spcAft>
              <a:buNone/>
            </a:pPr>
            <a:r>
              <a:rPr lang="en-US" sz="2347" dirty="0">
                <a:solidFill>
                  <a:srgbClr val="FFFFFF"/>
                </a:solidFill>
                <a:latin typeface="Maven Pro Medium" pitchFamily="2" charset="77"/>
                <a:ea typeface="Inter" panose="02000503000000020004" pitchFamily="2" charset="0"/>
                <a:cs typeface="Maven Pro Bold" pitchFamily="34" charset="-120"/>
              </a:rPr>
              <a:t>Aqui </a:t>
            </a:r>
            <a:r>
              <a:rPr lang="en-US" sz="2347" dirty="0" err="1">
                <a:solidFill>
                  <a:srgbClr val="FFFFFF"/>
                </a:solidFill>
                <a:latin typeface="Maven Pro Medium" pitchFamily="2" charset="77"/>
                <a:ea typeface="Inter" panose="02000503000000020004" pitchFamily="2" charset="0"/>
                <a:cs typeface="Maven Pro Bold" pitchFamily="34" charset="-120"/>
              </a:rPr>
              <a:t>vai</a:t>
            </a:r>
            <a:r>
              <a:rPr lang="en-US" sz="2347" dirty="0">
                <a:solidFill>
                  <a:srgbClr val="FFFFFF"/>
                </a:solidFill>
                <a:latin typeface="Maven Pro Medium" pitchFamily="2" charset="77"/>
                <a:ea typeface="Inter" panose="02000503000000020004" pitchFamily="2" charset="0"/>
                <a:cs typeface="Maven Pro Bold" pitchFamily="34" charset="-120"/>
              </a:rPr>
              <a:t> um </a:t>
            </a:r>
            <a:r>
              <a:rPr lang="en-US" sz="2347" dirty="0" err="1">
                <a:solidFill>
                  <a:srgbClr val="FFFFFF"/>
                </a:solidFill>
                <a:latin typeface="Maven Pro Medium" pitchFamily="2" charset="77"/>
                <a:ea typeface="Inter" panose="02000503000000020004" pitchFamily="2" charset="0"/>
                <a:cs typeface="Maven Pro Bold" pitchFamily="34" charset="-120"/>
              </a:rPr>
              <a:t>subtítulo</a:t>
            </a:r>
            <a:r>
              <a:rPr lang="en-US" sz="2347" dirty="0">
                <a:solidFill>
                  <a:srgbClr val="FFFFFF"/>
                </a:solidFill>
                <a:latin typeface="Maven Pro Medium" pitchFamily="2" charset="77"/>
                <a:ea typeface="Inter" panose="02000503000000020004" pitchFamily="2" charset="0"/>
                <a:cs typeface="Maven Pro Bold" pitchFamily="34" charset="-120"/>
              </a:rPr>
              <a:t> de </a:t>
            </a:r>
            <a:r>
              <a:rPr lang="en-US" sz="2347" dirty="0" err="1">
                <a:solidFill>
                  <a:srgbClr val="FFFFFF"/>
                </a:solidFill>
                <a:latin typeface="Maven Pro Medium" pitchFamily="2" charset="77"/>
                <a:ea typeface="Inter" panose="02000503000000020004" pitchFamily="2" charset="0"/>
                <a:cs typeface="Maven Pro Bold" pitchFamily="34" charset="-120"/>
              </a:rPr>
              <a:t>exemplo</a:t>
            </a:r>
            <a:endParaRPr lang="en-US" sz="2347" dirty="0">
              <a:latin typeface="Maven Pro Medium" pitchFamily="2" charset="77"/>
              <a:ea typeface="Inter" panose="02000503000000020004" pitchFamily="2" charset="0"/>
            </a:endParaRPr>
          </a:p>
        </p:txBody>
      </p:sp>
      <p:sp>
        <p:nvSpPr>
          <p:cNvPr id="14" name="Selecionamos organizaes srias alinhadas com nossos valores e oferecemos mais do que apoio financeiro entregamos visibilidade conexes e oportunidades">
            <a:extLst>
              <a:ext uri="{FF2B5EF4-FFF2-40B4-BE49-F238E27FC236}">
                <a16:creationId xmlns:a16="http://schemas.microsoft.com/office/drawing/2014/main" id="{36B35F39-88EE-BB60-6966-EF9ED2988F96}"/>
              </a:ext>
            </a:extLst>
          </p:cNvPr>
          <p:cNvSpPr/>
          <p:nvPr/>
        </p:nvSpPr>
        <p:spPr>
          <a:xfrm>
            <a:off x="10410824" y="2857500"/>
            <a:ext cx="6810375" cy="1600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25000"/>
              </a:lnSpc>
              <a:spcAft>
                <a:spcPts val="1800"/>
              </a:spcAft>
              <a:buNone/>
            </a:pPr>
            <a:r>
              <a:rPr lang="en-US" sz="2100" b="1" dirty="0">
                <a:solidFill>
                  <a:srgbClr val="FFFFFF"/>
                </a:solidFill>
                <a:latin typeface="Maven Pro Bold" pitchFamily="34" charset="0"/>
                <a:ea typeface="Maven Pro Bold" pitchFamily="34" charset="-122"/>
                <a:cs typeface="Maven Pro Bold" pitchFamily="34" charset="-120"/>
              </a:rPr>
              <a:t>Lorem Ipsum is simply dummy text of the printing and typesetting industry. Lorem Ipsum has been the industry's standard dummy text ever since the 1500s.</a:t>
            </a:r>
          </a:p>
        </p:txBody>
      </p:sp>
    </p:spTree>
    <p:extLst>
      <p:ext uri="{BB962C8B-B14F-4D97-AF65-F5344CB8AC3E}">
        <p14:creationId xmlns:p14="http://schemas.microsoft.com/office/powerpoint/2010/main" val="18095668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8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VP Conf"/>
          <p:cNvSpPr/>
          <p:nvPr/>
        </p:nvSpPr>
        <p:spPr>
          <a:xfrm>
            <a:off x="9658350" y="2211022"/>
            <a:ext cx="9801225" cy="4857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30672"/>
              </a:spcAft>
              <a:buNone/>
            </a:pPr>
            <a:r>
              <a:rPr lang="en-US" sz="33245" b="1" dirty="0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MVP Conf</a:t>
            </a:r>
            <a:endParaRPr lang="en-US" sz="33245" b="1" dirty="0">
              <a:latin typeface="Maven Pro Black" pitchFamily="2" charset="77"/>
            </a:endParaRPr>
          </a:p>
        </p:txBody>
      </p:sp>
      <p:pic>
        <p:nvPicPr>
          <p:cNvPr id="2" name="Group 6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Rectangl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4" name="Clip path group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5" name="image 4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7419975" y="540684"/>
            <a:ext cx="9801225" cy="8943975"/>
          </a:xfrm>
          <a:prstGeom prst="rect">
            <a:avLst/>
          </a:prstGeom>
        </p:spPr>
      </p:pic>
      <p:sp>
        <p:nvSpPr>
          <p:cNvPr id="7" name="Pgina 02"/>
          <p:cNvSpPr/>
          <p:nvPr/>
        </p:nvSpPr>
        <p:spPr>
          <a:xfrm>
            <a:off x="762000" y="9200029"/>
            <a:ext cx="1532965" cy="284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06</a:t>
            </a:r>
            <a:endParaRPr lang="en-US" sz="1800" dirty="0"/>
          </a:p>
        </p:txBody>
      </p:sp>
      <p:sp>
        <p:nvSpPr>
          <p:cNvPr id="8" name="Junte-se a ns nessa jornada"/>
          <p:cNvSpPr/>
          <p:nvPr/>
        </p:nvSpPr>
        <p:spPr>
          <a:xfrm>
            <a:off x="762000" y="3478338"/>
            <a:ext cx="6800850" cy="2266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7150"/>
              </a:spcAft>
              <a:buNone/>
            </a:pPr>
            <a:r>
              <a:rPr lang="en-US" sz="7749" b="1" dirty="0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Frase </a:t>
            </a:r>
            <a:r>
              <a:rPr lang="en-US" sz="7749" b="1" dirty="0" err="1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impactante</a:t>
            </a:r>
            <a:endParaRPr lang="en-US" sz="7749" b="1" dirty="0">
              <a:latin typeface="Maven Pro Black" pitchFamily="2" charset="77"/>
            </a:endParaRPr>
          </a:p>
        </p:txBody>
      </p:sp>
      <p:sp>
        <p:nvSpPr>
          <p:cNvPr id="9" name="Se voc acredita que tecnologia e empatia devem caminhar juntas o MVP Conf  seu lugarParticipe Compartilhe Transforme"/>
          <p:cNvSpPr/>
          <p:nvPr/>
        </p:nvSpPr>
        <p:spPr>
          <a:xfrm>
            <a:off x="762000" y="6229350"/>
            <a:ext cx="6343650" cy="1200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1800"/>
              </a:spcAft>
              <a:buNone/>
            </a:pPr>
            <a:r>
              <a:rPr lang="en-US" sz="21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Lorem Ipsum is simply dummy text of the printing and typesetting industry. Lorem Ipsum has been the industry's standard dummy text ever since.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16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8657" y="0"/>
            <a:ext cx="17929343" cy="5709372"/>
          </a:xfrm>
          <a:prstGeom prst="rect">
            <a:avLst/>
          </a:prstGeom>
        </p:spPr>
      </p:pic>
      <p:pic>
        <p:nvPicPr>
          <p:cNvPr id="3" name="Fram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62000" y="7172325"/>
            <a:ext cx="3629025" cy="647700"/>
          </a:xfrm>
          <a:prstGeom prst="rect">
            <a:avLst/>
          </a:prstGeom>
        </p:spPr>
      </p:pic>
      <p:pic>
        <p:nvPicPr>
          <p:cNvPr id="4" name="Frame 7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600575" y="7172325"/>
            <a:ext cx="3228975" cy="647700"/>
          </a:xfrm>
          <a:prstGeom prst="rect">
            <a:avLst/>
          </a:prstGeom>
        </p:spPr>
      </p:pic>
      <p:pic>
        <p:nvPicPr>
          <p:cNvPr id="5" name="Frame 8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039100" y="7172325"/>
            <a:ext cx="2943225" cy="647700"/>
          </a:xfrm>
          <a:prstGeom prst="rect">
            <a:avLst/>
          </a:prstGeom>
        </p:spPr>
      </p:pic>
      <p:pic>
        <p:nvPicPr>
          <p:cNvPr id="6" name="Clip path group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228600" y="408603"/>
            <a:ext cx="2419350" cy="457200"/>
          </a:xfrm>
          <a:prstGeom prst="rect">
            <a:avLst/>
          </a:prstGeom>
        </p:spPr>
      </p:pic>
      <p:pic>
        <p:nvPicPr>
          <p:cNvPr id="7" name="Frame 1" descr="preencoded.png"/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2886075" y="313353"/>
            <a:ext cx="1933575" cy="647700"/>
          </a:xfrm>
          <a:prstGeom prst="rect">
            <a:avLst/>
          </a:prstGeom>
        </p:spPr>
      </p:pic>
      <p:pic>
        <p:nvPicPr>
          <p:cNvPr id="8" name="image 2"/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11589544" y="0"/>
            <a:ext cx="5786437" cy="10287000"/>
          </a:xfrm>
          <a:prstGeom prst="rect">
            <a:avLst/>
          </a:prstGeom>
        </p:spPr>
      </p:pic>
      <p:pic>
        <p:nvPicPr>
          <p:cNvPr id="9" name="Ellipse 1" descr="preencoded.png"/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0" y="2886075"/>
            <a:ext cx="14706600" cy="7400925"/>
          </a:xfrm>
          <a:prstGeom prst="rect">
            <a:avLst/>
          </a:prstGeom>
        </p:spPr>
      </p:pic>
      <p:sp>
        <p:nvSpPr>
          <p:cNvPr id="10" name="contatomvpconfcombr"/>
          <p:cNvSpPr/>
          <p:nvPr/>
        </p:nvSpPr>
        <p:spPr>
          <a:xfrm>
            <a:off x="1390649" y="7324725"/>
            <a:ext cx="29241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chemeClr val="bg1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lucas@massena.com.br</a:t>
            </a:r>
            <a:r>
              <a:rPr lang="en-US" sz="1800" dirty="0">
                <a:solidFill>
                  <a:schemeClr val="bg1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		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1" name="wwwmvpconfcombr"/>
          <p:cNvSpPr/>
          <p:nvPr/>
        </p:nvSpPr>
        <p:spPr>
          <a:xfrm>
            <a:off x="5229224" y="7324725"/>
            <a:ext cx="26003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www.massena.com.br</a:t>
            </a:r>
            <a:endParaRPr lang="en-US" sz="1800" dirty="0"/>
          </a:p>
        </p:txBody>
      </p:sp>
      <p:sp>
        <p:nvSpPr>
          <p:cNvPr id="12" name="mvpconf"/>
          <p:cNvSpPr/>
          <p:nvPr/>
        </p:nvSpPr>
        <p:spPr>
          <a:xfrm>
            <a:off x="9315450" y="7324725"/>
            <a:ext cx="1666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/ @lcmassena</a:t>
            </a:r>
            <a:endParaRPr lang="en-US" sz="1800" dirty="0"/>
          </a:p>
        </p:txBody>
      </p:sp>
      <p:sp>
        <p:nvSpPr>
          <p:cNvPr id="13" name="Edio 2025"/>
          <p:cNvSpPr/>
          <p:nvPr/>
        </p:nvSpPr>
        <p:spPr>
          <a:xfrm>
            <a:off x="3190875" y="465753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CF469D-D604-CC48-61FB-708B58DCD568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54386"/>
            <a:ext cx="11219548" cy="5496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8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tangle 7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144625" y="0"/>
            <a:ext cx="4143375" cy="10287000"/>
          </a:xfrm>
          <a:prstGeom prst="rect">
            <a:avLst/>
          </a:prstGeom>
        </p:spPr>
      </p:pic>
      <p:pic>
        <p:nvPicPr>
          <p:cNvPr id="3" name="Rectangle 8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001250" y="0"/>
            <a:ext cx="4143375" cy="10287000"/>
          </a:xfrm>
          <a:prstGeom prst="rect">
            <a:avLst/>
          </a:prstGeom>
        </p:spPr>
      </p:pic>
      <p:pic>
        <p:nvPicPr>
          <p:cNvPr id="4" name="Rectangl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5" name="Clip path group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6" name="Frame 1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pic>
        <p:nvPicPr>
          <p:cNvPr id="7" name="image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9677400" y="2762250"/>
            <a:ext cx="7848600" cy="5029200"/>
          </a:xfrm>
          <a:prstGeom prst="rect">
            <a:avLst/>
          </a:prstGeom>
        </p:spPr>
      </p:pic>
      <p:sp>
        <p:nvSpPr>
          <p:cNvPr id="8" name="O maior evento de tecnologia da Amrica Latina organizado por MVPs da Microsoft Somos uma comunidade apaixonada por tecnologia e acima de tudo por transformar vidas Nosso evento conecta especialistas entusiastas e lderes do setor com um objetivo em comum u"/>
          <p:cNvSpPr/>
          <p:nvPr/>
        </p:nvSpPr>
        <p:spPr>
          <a:xfrm>
            <a:off x="762000" y="3813704"/>
            <a:ext cx="7467600" cy="31929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25000"/>
              </a:lnSpc>
              <a:spcAft>
                <a:spcPts val="2473"/>
              </a:spcAft>
              <a:buNone/>
            </a:pPr>
            <a:r>
              <a:rPr lang="pt-BR" sz="3600" b="1" dirty="0">
                <a:solidFill>
                  <a:srgbClr val="FFFFFF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Integrações não são mais sobre conectar sistemas, mas sobre orquestrar experiências.</a:t>
            </a:r>
            <a:endParaRPr lang="en-US" sz="3600" dirty="0">
              <a:latin typeface="Maven Pro Medium" pitchFamily="2" charset="77"/>
              <a:ea typeface="Inter" panose="02000503000000020004" pitchFamily="2" charset="0"/>
            </a:endParaRPr>
          </a:p>
        </p:txBody>
      </p:sp>
      <p:sp>
        <p:nvSpPr>
          <p:cNvPr id="10" name="wwwmvpconfcombr"/>
          <p:cNvSpPr/>
          <p:nvPr/>
        </p:nvSpPr>
        <p:spPr>
          <a:xfrm>
            <a:off x="14867467" y="9182100"/>
            <a:ext cx="26871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b="1" dirty="0">
                <a:solidFill>
                  <a:srgbClr val="FFFFFF">
                    <a:alpha val="60000"/>
                  </a:srgbClr>
                </a:solidFill>
                <a:latin typeface="Maven Pro SemiBold" pitchFamily="2" charset="77"/>
                <a:ea typeface="Inter" panose="02000503000000020004" pitchFamily="2" charset="0"/>
                <a:cs typeface="Maven Pro Regular" pitchFamily="34" charset="-120"/>
              </a:rPr>
              <a:t>www.mvpconf.com.br</a:t>
            </a:r>
            <a:endParaRPr lang="en-US" sz="1800" b="1" dirty="0">
              <a:latin typeface="Maven Pro SemiBold" pitchFamily="2" charset="77"/>
              <a:ea typeface="Inter" panose="02000503000000020004" pitchFamily="2" charset="0"/>
            </a:endParaRPr>
          </a:p>
        </p:txBody>
      </p:sp>
      <p:sp>
        <p:nvSpPr>
          <p:cNvPr id="11" name="Edio 2025"/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16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Rectangle 6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4" name="Clip path group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5" name="Frame 1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9" name="wwwmvpconfcombr"/>
          <p:cNvSpPr/>
          <p:nvPr/>
        </p:nvSpPr>
        <p:spPr>
          <a:xfrm>
            <a:off x="14901333" y="9182100"/>
            <a:ext cx="265324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10" name="Edio 2025"/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1" name="Nosso Propsito"/>
          <p:cNvSpPr/>
          <p:nvPr/>
        </p:nvSpPr>
        <p:spPr>
          <a:xfrm>
            <a:off x="761998" y="3012893"/>
            <a:ext cx="16478251" cy="3333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91667"/>
              </a:lnSpc>
              <a:spcAft>
                <a:spcPts val="11004"/>
              </a:spcAft>
              <a:buNone/>
            </a:pPr>
            <a:r>
              <a:rPr lang="en-US" sz="11927" b="1" dirty="0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O </a:t>
            </a:r>
            <a:r>
              <a:rPr lang="en-US" sz="11927" b="1" dirty="0" err="1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que</a:t>
            </a:r>
            <a:r>
              <a:rPr lang="en-US" sz="11927" b="1" dirty="0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 é </a:t>
            </a:r>
            <a:r>
              <a:rPr lang="en-US" sz="11927" b="1" dirty="0" err="1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transformação</a:t>
            </a:r>
            <a:r>
              <a:rPr lang="en-US" sz="11927" b="1" dirty="0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 digital?</a:t>
            </a:r>
            <a:endParaRPr lang="en-US" sz="11927" b="1" dirty="0">
              <a:latin typeface="Maven Pro Black" pitchFamily="2" charset="7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/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/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/>
          <p:cNvSpPr/>
          <p:nvPr/>
        </p:nvSpPr>
        <p:spPr>
          <a:xfrm>
            <a:off x="762000" y="3023477"/>
            <a:ext cx="7055224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b="1" dirty="0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Antes da </a:t>
            </a:r>
            <a:r>
              <a:rPr lang="en-US" sz="8696" b="1" dirty="0" err="1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tecnologia</a:t>
            </a:r>
            <a:endParaRPr lang="en-US" sz="8696" b="1" dirty="0">
              <a:latin typeface="Maven Pro Black" pitchFamily="2" charset="77"/>
            </a:endParaRPr>
          </a:p>
        </p:txBody>
      </p:sp>
      <p:sp>
        <p:nvSpPr>
          <p:cNvPr id="11" name="Tecnologia  o meio Pessoas so o fim"/>
          <p:cNvSpPr/>
          <p:nvPr/>
        </p:nvSpPr>
        <p:spPr>
          <a:xfrm>
            <a:off x="762000" y="5942723"/>
            <a:ext cx="6267450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2355"/>
              </a:spcAft>
              <a:buNone/>
            </a:pP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Alguns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pontos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importantes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sobre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Maven Pro Black" pitchFamily="2" charset="77"/>
                <a:ea typeface="Inter Italic" pitchFamily="34" charset="-122"/>
                <a:cs typeface="Inter Italic" pitchFamily="34" charset="-120"/>
              </a:rPr>
              <a:t>cultura</a:t>
            </a:r>
            <a:endParaRPr lang="en-US" sz="2552" dirty="0">
              <a:latin typeface="Maven Pro Medium" pitchFamily="2" charset="77"/>
            </a:endParaRPr>
          </a:p>
        </p:txBody>
      </p:sp>
      <p:sp>
        <p:nvSpPr>
          <p:cNvPr id="5" name="O maior evento de tecnologia da Amrica Latina organizado por MVPs da Microsoft Somos uma comunidade apaixonada por tecnologia e acima de tudo por transformar vidas Nosso evento conecta especialistas entusiastas e lderes do setor com um objetivo em comum u">
            <a:extLst>
              <a:ext uri="{FF2B5EF4-FFF2-40B4-BE49-F238E27FC236}">
                <a16:creationId xmlns:a16="http://schemas.microsoft.com/office/drawing/2014/main" id="{261048AB-E587-B83D-F1F4-E0DC6A393C88}"/>
              </a:ext>
            </a:extLst>
          </p:cNvPr>
          <p:cNvSpPr/>
          <p:nvPr/>
        </p:nvSpPr>
        <p:spPr>
          <a:xfrm>
            <a:off x="8819621" y="2228728"/>
            <a:ext cx="7467600" cy="31929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500" indent="-571500" algn="just">
              <a:lnSpc>
                <a:spcPct val="125000"/>
              </a:lnSpc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Plano de evolução claro</a:t>
            </a:r>
          </a:p>
          <a:p>
            <a:pPr marL="571500" indent="-571500" algn="just">
              <a:lnSpc>
                <a:spcPct val="125000"/>
              </a:lnSpc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Criar uma cultura de inovação</a:t>
            </a:r>
          </a:p>
          <a:p>
            <a:pPr marL="571500" indent="-571500" algn="just">
              <a:lnSpc>
                <a:spcPct val="125000"/>
              </a:lnSpc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Investimento em tech</a:t>
            </a:r>
          </a:p>
          <a:p>
            <a:pPr marL="571500" indent="-571500" algn="just">
              <a:lnSpc>
                <a:spcPct val="125000"/>
              </a:lnSpc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Treinar e empoderar pessoas</a:t>
            </a:r>
          </a:p>
          <a:p>
            <a:pPr marL="571500" indent="-571500" algn="just">
              <a:lnSpc>
                <a:spcPct val="125000"/>
              </a:lnSpc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Liderança comprometida</a:t>
            </a:r>
          </a:p>
          <a:p>
            <a:pPr marL="571500" indent="-571500" algn="just">
              <a:lnSpc>
                <a:spcPct val="125000"/>
              </a:lnSpc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Monitorar e medir a evolução</a:t>
            </a:r>
            <a:endParaRPr lang="en-US" sz="3600" dirty="0">
              <a:solidFill>
                <a:srgbClr val="595959"/>
              </a:solidFill>
              <a:latin typeface="Maven Pro Medium" pitchFamily="2" charset="77"/>
              <a:ea typeface="Inter" panose="02000503000000020004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02B63B-8A51-1563-2570-95F7EAC2A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reencoded.png">
            <a:extLst>
              <a:ext uri="{FF2B5EF4-FFF2-40B4-BE49-F238E27FC236}">
                <a16:creationId xmlns:a16="http://schemas.microsoft.com/office/drawing/2014/main" id="{EF0F44C5-DADB-0FA8-4568-738CD312B8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Rectangle 6" descr="preencoded.png">
            <a:extLst>
              <a:ext uri="{FF2B5EF4-FFF2-40B4-BE49-F238E27FC236}">
                <a16:creationId xmlns:a16="http://schemas.microsoft.com/office/drawing/2014/main" id="{3AE1F706-A114-E952-B259-B641E5854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4" name="Clip path group" descr="preencoded.png">
            <a:extLst>
              <a:ext uri="{FF2B5EF4-FFF2-40B4-BE49-F238E27FC236}">
                <a16:creationId xmlns:a16="http://schemas.microsoft.com/office/drawing/2014/main" id="{6DAAB7B6-D6F6-EB0F-EA3F-7B51CB4770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5" name="Frame 1" descr="preencoded.png">
            <a:extLst>
              <a:ext uri="{FF2B5EF4-FFF2-40B4-BE49-F238E27FC236}">
                <a16:creationId xmlns:a16="http://schemas.microsoft.com/office/drawing/2014/main" id="{E534B925-C92E-54BB-A8B9-1E80859D7AB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9" name="wwwmvpconfcombr">
            <a:extLst>
              <a:ext uri="{FF2B5EF4-FFF2-40B4-BE49-F238E27FC236}">
                <a16:creationId xmlns:a16="http://schemas.microsoft.com/office/drawing/2014/main" id="{14019D21-C1E9-BF62-970E-0782C2A4EC84}"/>
              </a:ext>
            </a:extLst>
          </p:cNvPr>
          <p:cNvSpPr/>
          <p:nvPr/>
        </p:nvSpPr>
        <p:spPr>
          <a:xfrm>
            <a:off x="14901333" y="9182100"/>
            <a:ext cx="265324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10" name="Edio 2025">
            <a:extLst>
              <a:ext uri="{FF2B5EF4-FFF2-40B4-BE49-F238E27FC236}">
                <a16:creationId xmlns:a16="http://schemas.microsoft.com/office/drawing/2014/main" id="{60FD894F-925C-81EA-3F04-0A4627C87DD6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1" name="Nosso Propsito">
            <a:extLst>
              <a:ext uri="{FF2B5EF4-FFF2-40B4-BE49-F238E27FC236}">
                <a16:creationId xmlns:a16="http://schemas.microsoft.com/office/drawing/2014/main" id="{57A5C081-AAE4-8F2E-857A-B41E1649FC04}"/>
              </a:ext>
            </a:extLst>
          </p:cNvPr>
          <p:cNvSpPr/>
          <p:nvPr/>
        </p:nvSpPr>
        <p:spPr>
          <a:xfrm>
            <a:off x="761998" y="3012893"/>
            <a:ext cx="16478251" cy="3333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1667"/>
              </a:lnSpc>
              <a:spcAft>
                <a:spcPts val="11004"/>
              </a:spcAft>
              <a:buNone/>
            </a:pPr>
            <a:r>
              <a:rPr lang="en-US" sz="7200" b="1" dirty="0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Como </a:t>
            </a:r>
            <a:r>
              <a:rPr lang="en-US" sz="7200" b="1" dirty="0" err="1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alcançar</a:t>
            </a:r>
            <a:r>
              <a:rPr lang="en-US" sz="7200" b="1" dirty="0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 a </a:t>
            </a:r>
            <a:r>
              <a:rPr lang="en-US" sz="7200" b="1" dirty="0" err="1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transformação</a:t>
            </a:r>
            <a:r>
              <a:rPr lang="en-US" sz="7200" b="1" dirty="0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 digital </a:t>
            </a:r>
            <a:r>
              <a:rPr lang="en-US" sz="7200" b="1" dirty="0" err="1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em</a:t>
            </a:r>
            <a:r>
              <a:rPr lang="en-US" sz="7200" b="1" dirty="0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7200" b="1" dirty="0" err="1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grandes</a:t>
            </a:r>
            <a:r>
              <a:rPr lang="en-US" sz="7200" b="1" dirty="0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 times com </a:t>
            </a:r>
            <a:r>
              <a:rPr lang="en-US" sz="7200" b="1" dirty="0" err="1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escala</a:t>
            </a:r>
            <a:r>
              <a:rPr lang="en-US" sz="7200" b="1" dirty="0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?</a:t>
            </a:r>
            <a:endParaRPr lang="en-US" sz="7200" b="1" dirty="0">
              <a:latin typeface="Maven Pro Blac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62307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16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tangle 6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3" name="Clip path group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4" name="Frame 1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pic>
        <p:nvPicPr>
          <p:cNvPr id="8" name="image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9608456" y="1135434"/>
            <a:ext cx="6104899" cy="7894266"/>
          </a:xfrm>
          <a:prstGeom prst="rect">
            <a:avLst/>
          </a:prstGeom>
        </p:spPr>
      </p:pic>
      <p:sp>
        <p:nvSpPr>
          <p:cNvPr id="10" name="wwwmvpconfcombr"/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11" name="Edio 2025"/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2" name="Como apoiamos ONGs"/>
          <p:cNvSpPr/>
          <p:nvPr/>
        </p:nvSpPr>
        <p:spPr>
          <a:xfrm>
            <a:off x="764500" y="2834217"/>
            <a:ext cx="8039100" cy="3845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1667"/>
              </a:lnSpc>
              <a:spcAft>
                <a:spcPts val="20107"/>
              </a:spcAft>
              <a:buNone/>
            </a:pPr>
            <a:r>
              <a:rPr lang="en-US" sz="13705" b="1" dirty="0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Event storming</a:t>
            </a:r>
            <a:endParaRPr lang="en-US" sz="13705" b="1" dirty="0">
              <a:latin typeface="Maven Pro Black" pitchFamily="2" charset="77"/>
            </a:endParaRPr>
          </a:p>
        </p:txBody>
      </p:sp>
      <p:sp>
        <p:nvSpPr>
          <p:cNvPr id="13" name="Todo lucro do MVP Conf  revertido em doaes e projetos com impacto real"/>
          <p:cNvSpPr/>
          <p:nvPr/>
        </p:nvSpPr>
        <p:spPr>
          <a:xfrm>
            <a:off x="762000" y="6939492"/>
            <a:ext cx="6434374" cy="1343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2165"/>
              </a:spcAft>
              <a:buNone/>
            </a:pPr>
            <a:r>
              <a:rPr lang="en-US" sz="2347" dirty="0">
                <a:solidFill>
                  <a:srgbClr val="FFFFFF"/>
                </a:solidFill>
                <a:latin typeface="Maven Pro Medium" pitchFamily="2" charset="77"/>
                <a:ea typeface="Inter" panose="02000503000000020004" pitchFamily="2" charset="0"/>
                <a:cs typeface="Maven Pro Bold" pitchFamily="34" charset="-120"/>
              </a:rPr>
              <a:t>Uma nova </a:t>
            </a:r>
            <a:r>
              <a:rPr lang="en-US" sz="2347" dirty="0" err="1">
                <a:solidFill>
                  <a:srgbClr val="FFFFFF"/>
                </a:solidFill>
                <a:latin typeface="Maven Pro Medium" pitchFamily="2" charset="77"/>
                <a:ea typeface="Inter" panose="02000503000000020004" pitchFamily="2" charset="0"/>
                <a:cs typeface="Maven Pro Bold" pitchFamily="34" charset="-120"/>
              </a:rPr>
              <a:t>técnica</a:t>
            </a:r>
            <a:r>
              <a:rPr lang="en-US" sz="2347" dirty="0">
                <a:solidFill>
                  <a:srgbClr val="FFFFFF"/>
                </a:solidFill>
                <a:latin typeface="Maven Pro Medium" pitchFamily="2" charset="77"/>
                <a:ea typeface="Inter" panose="02000503000000020004" pitchFamily="2" charset="0"/>
                <a:cs typeface="Maven Pro Bold" pitchFamily="34" charset="-120"/>
              </a:rPr>
              <a:t> para </a:t>
            </a:r>
            <a:r>
              <a:rPr lang="en-US" sz="2347" dirty="0" err="1">
                <a:solidFill>
                  <a:srgbClr val="FFFFFF"/>
                </a:solidFill>
                <a:latin typeface="Maven Pro Medium" pitchFamily="2" charset="77"/>
                <a:ea typeface="Inter" panose="02000503000000020004" pitchFamily="2" charset="0"/>
                <a:cs typeface="Maven Pro Bold" pitchFamily="34" charset="-120"/>
              </a:rPr>
              <a:t>descobrir</a:t>
            </a:r>
            <a:r>
              <a:rPr lang="en-US" sz="2347" dirty="0">
                <a:solidFill>
                  <a:srgbClr val="FFFFFF"/>
                </a:solidFill>
                <a:latin typeface="Maven Pro Medium" pitchFamily="2" charset="77"/>
                <a:ea typeface="Inter" panose="02000503000000020004" pitchFamily="2" charset="0"/>
                <a:cs typeface="Maven Pro Bold" pitchFamily="34" charset="-120"/>
              </a:rPr>
              <a:t>, </a:t>
            </a:r>
            <a:r>
              <a:rPr lang="en-US" sz="2347" dirty="0" err="1">
                <a:solidFill>
                  <a:srgbClr val="FFFFFF"/>
                </a:solidFill>
                <a:latin typeface="Maven Pro Medium" pitchFamily="2" charset="77"/>
                <a:ea typeface="Inter" panose="02000503000000020004" pitchFamily="2" charset="0"/>
                <a:cs typeface="Maven Pro Bold" pitchFamily="34" charset="-120"/>
              </a:rPr>
              <a:t>definir</a:t>
            </a:r>
            <a:r>
              <a:rPr lang="en-US" sz="2347" dirty="0">
                <a:solidFill>
                  <a:srgbClr val="FFFFFF"/>
                </a:solidFill>
                <a:latin typeface="Maven Pro Medium" pitchFamily="2" charset="77"/>
                <a:ea typeface="Inter" panose="02000503000000020004" pitchFamily="2" charset="0"/>
                <a:cs typeface="Maven Pro Bold" pitchFamily="34" charset="-120"/>
              </a:rPr>
              <a:t> e </a:t>
            </a:r>
            <a:r>
              <a:rPr lang="en-US" sz="2347" dirty="0" err="1">
                <a:solidFill>
                  <a:srgbClr val="FFFFFF"/>
                </a:solidFill>
                <a:latin typeface="Maven Pro Medium" pitchFamily="2" charset="77"/>
                <a:ea typeface="Inter" panose="02000503000000020004" pitchFamily="2" charset="0"/>
                <a:cs typeface="Maven Pro Bold" pitchFamily="34" charset="-120"/>
              </a:rPr>
              <a:t>documentar</a:t>
            </a:r>
            <a:r>
              <a:rPr lang="en-US" sz="2347" dirty="0">
                <a:solidFill>
                  <a:srgbClr val="FFFFFF"/>
                </a:solidFill>
                <a:latin typeface="Maven Pro Medium" pitchFamily="2" charset="77"/>
                <a:ea typeface="Inter" panose="02000503000000020004" pitchFamily="2" charset="0"/>
                <a:cs typeface="Maven Pro Bold" pitchFamily="34" charset="-120"/>
              </a:rPr>
              <a:t> </a:t>
            </a:r>
            <a:r>
              <a:rPr lang="en-US" sz="2347" dirty="0" err="1">
                <a:solidFill>
                  <a:srgbClr val="FFFFFF"/>
                </a:solidFill>
                <a:latin typeface="Maven Pro Medium" pitchFamily="2" charset="77"/>
                <a:ea typeface="Inter" panose="02000503000000020004" pitchFamily="2" charset="0"/>
                <a:cs typeface="Maven Pro Bold" pitchFamily="34" charset="-120"/>
              </a:rPr>
              <a:t>processos</a:t>
            </a:r>
            <a:r>
              <a:rPr lang="en-US" sz="2347" dirty="0">
                <a:solidFill>
                  <a:srgbClr val="FFFFFF"/>
                </a:solidFill>
                <a:latin typeface="Maven Pro Medium" pitchFamily="2" charset="77"/>
                <a:ea typeface="Inter" panose="02000503000000020004" pitchFamily="2" charset="0"/>
                <a:cs typeface="Maven Pro Bold" pitchFamily="34" charset="-120"/>
              </a:rPr>
              <a:t>, </a:t>
            </a:r>
            <a:r>
              <a:rPr lang="en-US" sz="2347" dirty="0" err="1">
                <a:solidFill>
                  <a:srgbClr val="FFFFFF"/>
                </a:solidFill>
                <a:latin typeface="Maven Pro Medium" pitchFamily="2" charset="77"/>
                <a:ea typeface="Inter" panose="02000503000000020004" pitchFamily="2" charset="0"/>
                <a:cs typeface="Maven Pro Bold" pitchFamily="34" charset="-120"/>
              </a:rPr>
              <a:t>eventos</a:t>
            </a:r>
            <a:r>
              <a:rPr lang="en-US" sz="2347" dirty="0">
                <a:solidFill>
                  <a:srgbClr val="FFFFFF"/>
                </a:solidFill>
                <a:latin typeface="Maven Pro Medium" pitchFamily="2" charset="77"/>
                <a:ea typeface="Inter" panose="02000503000000020004" pitchFamily="2" charset="0"/>
                <a:cs typeface="Maven Pro Bold" pitchFamily="34" charset="-120"/>
              </a:rPr>
              <a:t> e </a:t>
            </a:r>
            <a:r>
              <a:rPr lang="en-US" sz="2347" dirty="0" err="1">
                <a:solidFill>
                  <a:srgbClr val="FFFFFF"/>
                </a:solidFill>
                <a:latin typeface="Maven Pro Medium" pitchFamily="2" charset="77"/>
                <a:ea typeface="Inter" panose="02000503000000020004" pitchFamily="2" charset="0"/>
                <a:cs typeface="Maven Pro Bold" pitchFamily="34" charset="-120"/>
              </a:rPr>
              <a:t>ações</a:t>
            </a:r>
            <a:endParaRPr lang="en-US" sz="2347" dirty="0">
              <a:latin typeface="Maven Pro Medium" pitchFamily="2" charset="77"/>
              <a:ea typeface="Inter" panose="02000503000000020004" pitchFamily="2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8275C5-644B-B14E-9222-F98BBDBBF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2346EFB8-80AB-93A7-A164-ECBB5CDEB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E2158801-1648-1829-0650-D3DFB7DBBF3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5057BB60-48BC-21F7-B405-30CD293DEE1C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218AEE76-533D-EE89-853C-A77D03324A59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74ADEF1C-378C-CA2E-54FA-D01DD17E12F4}"/>
              </a:ext>
            </a:extLst>
          </p:cNvPr>
          <p:cNvSpPr/>
          <p:nvPr/>
        </p:nvSpPr>
        <p:spPr>
          <a:xfrm>
            <a:off x="762000" y="3023477"/>
            <a:ext cx="7055224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b="1" dirty="0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Event Storming</a:t>
            </a:r>
            <a:endParaRPr lang="en-US" sz="8696" b="1" dirty="0">
              <a:latin typeface="Maven Pro Black" pitchFamily="2" charset="77"/>
            </a:endParaRPr>
          </a:p>
        </p:txBody>
      </p:sp>
      <p:sp>
        <p:nvSpPr>
          <p:cNvPr id="5" name="O maior evento de tecnologia da Amrica Latina organizado por MVPs da Microsoft Somos uma comunidade apaixonada por tecnologia e acima de tudo por transformar vidas Nosso evento conecta especialistas entusiastas e lderes do setor com um objetivo em comum u">
            <a:extLst>
              <a:ext uri="{FF2B5EF4-FFF2-40B4-BE49-F238E27FC236}">
                <a16:creationId xmlns:a16="http://schemas.microsoft.com/office/drawing/2014/main" id="{A4CDCB15-BBD0-DB44-A3C0-142FF3F3E53B}"/>
              </a:ext>
            </a:extLst>
          </p:cNvPr>
          <p:cNvSpPr/>
          <p:nvPr/>
        </p:nvSpPr>
        <p:spPr>
          <a:xfrm>
            <a:off x="7213525" y="762000"/>
            <a:ext cx="10026725" cy="31929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500" indent="-571500" algn="just"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Convidar as pessoas certas</a:t>
            </a:r>
          </a:p>
          <a:p>
            <a:pPr marL="571500" indent="-571500" algn="just"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Espaço ILIMITADO para modelar</a:t>
            </a:r>
          </a:p>
          <a:p>
            <a:pPr marL="571500" indent="-571500" algn="just"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Eventos organizados em timeline</a:t>
            </a:r>
          </a:p>
          <a:p>
            <a:pPr marL="571500" indent="-571500" algn="just"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Espaço para colaborar e discutir</a:t>
            </a:r>
          </a:p>
          <a:p>
            <a:pPr marL="571500" indent="-571500" algn="just"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Perguntas. Muitas perguntas!</a:t>
            </a:r>
          </a:p>
          <a:p>
            <a:pPr marL="571500" indent="-571500" algn="just"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Escreva protótipos</a:t>
            </a:r>
          </a:p>
          <a:p>
            <a:pPr marL="571500" indent="-571500" algn="just"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Ideias vão surgir! Que ótimo!</a:t>
            </a:r>
          </a:p>
          <a:p>
            <a:pPr marL="571500" indent="-571500" algn="just"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Representação visual do entendimento</a:t>
            </a:r>
          </a:p>
          <a:p>
            <a:pPr marL="571500" indent="-571500" algn="just"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Treine novos facilitadores</a:t>
            </a:r>
          </a:p>
          <a:p>
            <a:pPr marL="571500" indent="-571500" algn="just">
              <a:spcAft>
                <a:spcPts val="2473"/>
              </a:spcAft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595959"/>
                </a:solidFill>
                <a:latin typeface="Maven Pro Black" pitchFamily="2" charset="77"/>
                <a:ea typeface="Inter" panose="02000503000000020004" pitchFamily="2" charset="0"/>
                <a:cs typeface="Maven Pro Bold" pitchFamily="34" charset="-120"/>
              </a:rPr>
              <a:t>Erre! E corriga na próxima, e tá tudo bem...</a:t>
            </a:r>
            <a:endParaRPr lang="en-US" sz="3600" dirty="0">
              <a:solidFill>
                <a:srgbClr val="595959"/>
              </a:solidFill>
              <a:latin typeface="Maven Pro Medium" pitchFamily="2" charset="77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00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684</Words>
  <Application>Microsoft Office PowerPoint</Application>
  <PresentationFormat>Custom</PresentationFormat>
  <Paragraphs>191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Maven Pro Medium</vt:lpstr>
      <vt:lpstr>Open Sans Semibold</vt:lpstr>
      <vt:lpstr>Calibri</vt:lpstr>
      <vt:lpstr>Aptos</vt:lpstr>
      <vt:lpstr>Maven Pro Black</vt:lpstr>
      <vt:lpstr>Open Sans</vt:lpstr>
      <vt:lpstr>Maven Pro Regular</vt:lpstr>
      <vt:lpstr>Maven Pro SemiBold</vt:lpstr>
      <vt:lpstr>Maven Pro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PptxGenJS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keywords/>
  <dc:description/>
  <cp:lastModifiedBy>Lucas Massena</cp:lastModifiedBy>
  <cp:revision>13</cp:revision>
  <dcterms:created xsi:type="dcterms:W3CDTF">2025-05-13T22:34:59Z</dcterms:created>
  <dcterms:modified xsi:type="dcterms:W3CDTF">2025-10-21T19:15:14Z</dcterms:modified>
  <cp:category/>
</cp:coreProperties>
</file>